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anva Student Font" charset="1" panose="00000000000000000000"/>
      <p:regular r:id="rId23"/>
    </p:embeddedFont>
    <p:embeddedFont>
      <p:font typeface="Arapey Bold" charset="1" panose="02000000000000000000"/>
      <p:regular r:id="rId24"/>
    </p:embeddedFont>
    <p:embeddedFont>
      <p:font typeface="Ibarra Real Nova" charset="1" panose="00000500000000000000"/>
      <p:regular r:id="rId25"/>
    </p:embeddedFont>
    <p:embeddedFont>
      <p:font typeface="Noto Serif Display Italics" charset="1" panose="02020502080505090204"/>
      <p:regular r:id="rId26"/>
    </p:embeddedFont>
    <p:embeddedFont>
      <p:font typeface="Montserrat" charset="1" panose="00000500000000000000"/>
      <p:regular r:id="rId27"/>
    </p:embeddedFont>
    <p:embeddedFont>
      <p:font typeface="Noto Serif Display ExtraCondensed Heavy" charset="1" panose="02020A06080505020204"/>
      <p:regular r:id="rId28"/>
    </p:embeddedFont>
    <p:embeddedFont>
      <p:font typeface="Noto Serif Display ExtraCondensed Ultra-Bold" charset="1" panose="02020806080505020204"/>
      <p:regular r:id="rId29"/>
    </p:embeddedFont>
    <p:embeddedFont>
      <p:font typeface="Ibarra Real Nova Bold" charset="1" panose="00000800000000000000"/>
      <p:regular r:id="rId30"/>
    </p:embeddedFont>
    <p:embeddedFont>
      <p:font typeface="Canva Sans Bold" charset="1" panose="020B0803030501040103"/>
      <p:regular r:id="rId31"/>
    </p:embeddedFont>
    <p:embeddedFont>
      <p:font typeface="Noto Serif Display" charset="1" panose="02020502080505020204"/>
      <p:regular r:id="rId32"/>
    </p:embeddedFont>
    <p:embeddedFont>
      <p:font typeface="Ibarra Real Nova Italics" charset="1" panose="00000500000000000000"/>
      <p:regular r:id="rId33"/>
    </p:embeddedFont>
    <p:embeddedFont>
      <p:font typeface="Ibarra Real Nova Bold Italics" charset="1" panose="00000800000000000000"/>
      <p:regular r:id="rId34"/>
    </p:embeddedFont>
    <p:embeddedFont>
      <p:font typeface="Sloop Script Pro" charset="1" panose="0000000000000009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9.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304991" cy="7586519"/>
          </a:xfrm>
          <a:custGeom>
            <a:avLst/>
            <a:gdLst/>
            <a:ahLst/>
            <a:cxnLst/>
            <a:rect r="r" b="b" t="t" l="l"/>
            <a:pathLst>
              <a:path h="7586519" w="19304991">
                <a:moveTo>
                  <a:pt x="0" y="0"/>
                </a:moveTo>
                <a:lnTo>
                  <a:pt x="19304991" y="0"/>
                </a:lnTo>
                <a:lnTo>
                  <a:pt x="19304991" y="7586519"/>
                </a:lnTo>
                <a:lnTo>
                  <a:pt x="0" y="7586519"/>
                </a:lnTo>
                <a:lnTo>
                  <a:pt x="0" y="0"/>
                </a:lnTo>
                <a:close/>
              </a:path>
            </a:pathLst>
          </a:custGeom>
          <a:blipFill>
            <a:blip r:embed="rId2"/>
            <a:stretch>
              <a:fillRect l="0" t="-77229" r="0" b="-77234"/>
            </a:stretch>
          </a:blipFill>
        </p:spPr>
      </p:sp>
      <p:grpSp>
        <p:nvGrpSpPr>
          <p:cNvPr name="Group 3" id="3"/>
          <p:cNvGrpSpPr/>
          <p:nvPr/>
        </p:nvGrpSpPr>
        <p:grpSpPr>
          <a:xfrm rot="0">
            <a:off x="14207017" y="4948690"/>
            <a:ext cx="5097974" cy="6610015"/>
            <a:chOff x="0" y="0"/>
            <a:chExt cx="6797299" cy="8813353"/>
          </a:xfrm>
        </p:grpSpPr>
        <p:sp>
          <p:nvSpPr>
            <p:cNvPr name="Freeform 4" id="4"/>
            <p:cNvSpPr/>
            <p:nvPr/>
          </p:nvSpPr>
          <p:spPr>
            <a:xfrm flipH="false" flipV="false" rot="0">
              <a:off x="0" y="0"/>
              <a:ext cx="6797294" cy="8813292"/>
            </a:xfrm>
            <a:custGeom>
              <a:avLst/>
              <a:gdLst/>
              <a:ahLst/>
              <a:cxnLst/>
              <a:rect r="r" b="b" t="t" l="l"/>
              <a:pathLst>
                <a:path h="8813292" w="6797294">
                  <a:moveTo>
                    <a:pt x="0" y="0"/>
                  </a:moveTo>
                  <a:lnTo>
                    <a:pt x="6797294" y="0"/>
                  </a:lnTo>
                  <a:lnTo>
                    <a:pt x="6797294" y="8813292"/>
                  </a:lnTo>
                  <a:lnTo>
                    <a:pt x="0" y="8813292"/>
                  </a:lnTo>
                  <a:lnTo>
                    <a:pt x="0" y="0"/>
                  </a:lnTo>
                  <a:close/>
                </a:path>
              </a:pathLst>
            </a:custGeom>
            <a:blipFill>
              <a:blip r:embed="rId3"/>
              <a:stretch>
                <a:fillRect l="0" t="-9" r="0" b="-10"/>
              </a:stretch>
            </a:blipFill>
          </p:spPr>
        </p:sp>
      </p:grpSp>
      <p:sp>
        <p:nvSpPr>
          <p:cNvPr name="TextBox 5" id="5"/>
          <p:cNvSpPr txBox="true"/>
          <p:nvPr/>
        </p:nvSpPr>
        <p:spPr>
          <a:xfrm rot="0">
            <a:off x="2086624" y="1011888"/>
            <a:ext cx="15775282" cy="2302849"/>
          </a:xfrm>
          <a:prstGeom prst="rect">
            <a:avLst/>
          </a:prstGeom>
        </p:spPr>
        <p:txBody>
          <a:bodyPr anchor="t" rtlCol="false" tIns="0" lIns="0" bIns="0" rIns="0">
            <a:spAutoFit/>
          </a:bodyPr>
          <a:lstStyle/>
          <a:p>
            <a:pPr algn="ctr">
              <a:lnSpc>
                <a:spcPts val="9200"/>
              </a:lnSpc>
            </a:pPr>
            <a:r>
              <a:rPr lang="en-US" sz="6715" spc="-52">
                <a:solidFill>
                  <a:srgbClr val="DBDBDB"/>
                </a:solidFill>
                <a:latin typeface="Canva Student Font"/>
              </a:rPr>
              <a:t>               - An Automated system for real-time smart street light  and efficient  maintenance in cities.</a:t>
            </a:r>
          </a:p>
        </p:txBody>
      </p:sp>
      <p:sp>
        <p:nvSpPr>
          <p:cNvPr name="TextBox 6" id="6"/>
          <p:cNvSpPr txBox="true"/>
          <p:nvPr/>
        </p:nvSpPr>
        <p:spPr>
          <a:xfrm rot="0">
            <a:off x="1028700" y="6041005"/>
            <a:ext cx="7368655" cy="1118223"/>
          </a:xfrm>
          <a:prstGeom prst="rect">
            <a:avLst/>
          </a:prstGeom>
        </p:spPr>
        <p:txBody>
          <a:bodyPr anchor="t" rtlCol="false" tIns="0" lIns="0" bIns="0" rIns="0">
            <a:spAutoFit/>
          </a:bodyPr>
          <a:lstStyle/>
          <a:p>
            <a:pPr algn="l">
              <a:lnSpc>
                <a:spcPts val="8187"/>
              </a:lnSpc>
            </a:pPr>
            <a:r>
              <a:rPr lang="en-US" sz="5848">
                <a:solidFill>
                  <a:srgbClr val="FFFFFF"/>
                </a:solidFill>
                <a:latin typeface="Arapey Bold"/>
              </a:rPr>
              <a:t>Presented by :</a:t>
            </a:r>
          </a:p>
        </p:txBody>
      </p:sp>
      <p:sp>
        <p:nvSpPr>
          <p:cNvPr name="TextBox 7" id="7"/>
          <p:cNvSpPr txBox="true"/>
          <p:nvPr/>
        </p:nvSpPr>
        <p:spPr>
          <a:xfrm rot="0">
            <a:off x="1028700" y="6987778"/>
            <a:ext cx="10292635" cy="3002166"/>
          </a:xfrm>
          <a:prstGeom prst="rect">
            <a:avLst/>
          </a:prstGeom>
        </p:spPr>
        <p:txBody>
          <a:bodyPr anchor="t" rtlCol="false" tIns="0" lIns="0" bIns="0" rIns="0">
            <a:spAutoFit/>
          </a:bodyPr>
          <a:lstStyle/>
          <a:p>
            <a:pPr algn="l">
              <a:lnSpc>
                <a:spcPts val="8083"/>
              </a:lnSpc>
            </a:pPr>
            <a:r>
              <a:rPr lang="en-US" sz="5248" spc="20">
                <a:solidFill>
                  <a:srgbClr val="EAC83D"/>
                </a:solidFill>
                <a:latin typeface="Ibarra Real Nova"/>
              </a:rPr>
              <a:t>RESHMA A- 210701211</a:t>
            </a:r>
          </a:p>
          <a:p>
            <a:pPr algn="l">
              <a:lnSpc>
                <a:spcPts val="8081"/>
              </a:lnSpc>
            </a:pPr>
            <a:r>
              <a:rPr lang="en-US" sz="5247" spc="15">
                <a:solidFill>
                  <a:srgbClr val="EAC83D"/>
                </a:solidFill>
                <a:latin typeface="Ibarra Real Nova"/>
              </a:rPr>
              <a:t>RESHMA S - 210701213</a:t>
            </a:r>
          </a:p>
          <a:p>
            <a:pPr algn="l">
              <a:lnSpc>
                <a:spcPts val="8083"/>
              </a:lnSpc>
            </a:pPr>
            <a:r>
              <a:rPr lang="en-US" sz="5248" spc="20">
                <a:solidFill>
                  <a:srgbClr val="EAC83D"/>
                </a:solidFill>
                <a:latin typeface="Ibarra Real Nova"/>
              </a:rPr>
              <a:t>SANDHYA S - 210701226</a:t>
            </a:r>
          </a:p>
        </p:txBody>
      </p:sp>
      <p:grpSp>
        <p:nvGrpSpPr>
          <p:cNvPr name="Group 8" id="8"/>
          <p:cNvGrpSpPr/>
          <p:nvPr/>
        </p:nvGrpSpPr>
        <p:grpSpPr>
          <a:xfrm rot="0">
            <a:off x="0" y="772377"/>
            <a:ext cx="6080619" cy="1141305"/>
            <a:chOff x="0" y="0"/>
            <a:chExt cx="8107492" cy="1521740"/>
          </a:xfrm>
        </p:grpSpPr>
        <p:sp>
          <p:nvSpPr>
            <p:cNvPr name="TextBox 9" id="9"/>
            <p:cNvSpPr txBox="true"/>
            <p:nvPr/>
          </p:nvSpPr>
          <p:spPr>
            <a:xfrm rot="0">
              <a:off x="0" y="28575"/>
              <a:ext cx="8107492" cy="462885"/>
            </a:xfrm>
            <a:prstGeom prst="rect">
              <a:avLst/>
            </a:prstGeom>
          </p:spPr>
          <p:txBody>
            <a:bodyPr anchor="t" rtlCol="false" tIns="0" lIns="0" bIns="0" rIns="0">
              <a:spAutoFit/>
            </a:bodyPr>
            <a:lstStyle/>
            <a:p>
              <a:pPr algn="ctr">
                <a:lnSpc>
                  <a:spcPts val="2582"/>
                </a:lnSpc>
              </a:pPr>
            </a:p>
          </p:txBody>
        </p:sp>
        <p:sp>
          <p:nvSpPr>
            <p:cNvPr name="TextBox 10" id="10"/>
            <p:cNvSpPr txBox="true"/>
            <p:nvPr/>
          </p:nvSpPr>
          <p:spPr>
            <a:xfrm rot="0">
              <a:off x="0" y="514026"/>
              <a:ext cx="8107492" cy="1007713"/>
            </a:xfrm>
            <a:prstGeom prst="rect">
              <a:avLst/>
            </a:prstGeom>
          </p:spPr>
          <p:txBody>
            <a:bodyPr anchor="t" rtlCol="false" tIns="0" lIns="0" bIns="0" rIns="0">
              <a:spAutoFit/>
            </a:bodyPr>
            <a:lstStyle/>
            <a:p>
              <a:pPr algn="ctr">
                <a:lnSpc>
                  <a:spcPts val="5197"/>
                </a:lnSpc>
              </a:pPr>
              <a:r>
                <a:rPr lang="en-US" sz="5775" spc="-202">
                  <a:solidFill>
                    <a:srgbClr val="F6BA02"/>
                  </a:solidFill>
                  <a:latin typeface="Noto Serif Display Italics"/>
                </a:rPr>
                <a:t>INTELLILIGHT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367255" y="-5520169"/>
            <a:ext cx="15243659" cy="15243659"/>
          </a:xfrm>
          <a:custGeom>
            <a:avLst/>
            <a:gdLst/>
            <a:ahLst/>
            <a:cxnLst/>
            <a:rect r="r" b="b" t="t" l="l"/>
            <a:pathLst>
              <a:path h="15243659" w="15243659">
                <a:moveTo>
                  <a:pt x="0" y="0"/>
                </a:moveTo>
                <a:lnTo>
                  <a:pt x="15243658" y="0"/>
                </a:lnTo>
                <a:lnTo>
                  <a:pt x="15243658" y="15243659"/>
                </a:lnTo>
                <a:lnTo>
                  <a:pt x="0" y="15243659"/>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962763" y="7984486"/>
            <a:ext cx="15243659" cy="15243659"/>
          </a:xfrm>
          <a:custGeom>
            <a:avLst/>
            <a:gdLst/>
            <a:ahLst/>
            <a:cxnLst/>
            <a:rect r="r" b="b" t="t" l="l"/>
            <a:pathLst>
              <a:path h="15243659" w="15243659">
                <a:moveTo>
                  <a:pt x="0" y="0"/>
                </a:moveTo>
                <a:lnTo>
                  <a:pt x="15243659" y="0"/>
                </a:lnTo>
                <a:lnTo>
                  <a:pt x="15243659" y="15243658"/>
                </a:lnTo>
                <a:lnTo>
                  <a:pt x="0" y="15243658"/>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2242755" y="-13100534"/>
            <a:ext cx="14000602" cy="14000602"/>
          </a:xfrm>
          <a:custGeom>
            <a:avLst/>
            <a:gdLst/>
            <a:ahLst/>
            <a:cxnLst/>
            <a:rect r="r" b="b" t="t" l="l"/>
            <a:pathLst>
              <a:path h="14000602" w="14000602">
                <a:moveTo>
                  <a:pt x="0" y="0"/>
                </a:moveTo>
                <a:lnTo>
                  <a:pt x="14000602" y="0"/>
                </a:lnTo>
                <a:lnTo>
                  <a:pt x="14000602" y="14000602"/>
                </a:lnTo>
                <a:lnTo>
                  <a:pt x="0" y="1400060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2242755" y="-13100534"/>
            <a:ext cx="14255181" cy="14255181"/>
          </a:xfrm>
          <a:custGeom>
            <a:avLst/>
            <a:gdLst/>
            <a:ahLst/>
            <a:cxnLst/>
            <a:rect r="r" b="b" t="t" l="l"/>
            <a:pathLst>
              <a:path h="14255181" w="14255181">
                <a:moveTo>
                  <a:pt x="0" y="0"/>
                </a:moveTo>
                <a:lnTo>
                  <a:pt x="14255181" y="0"/>
                </a:lnTo>
                <a:lnTo>
                  <a:pt x="14255181" y="14255181"/>
                </a:lnTo>
                <a:lnTo>
                  <a:pt x="0" y="1425518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2003" y="2965993"/>
            <a:ext cx="5332148" cy="5018493"/>
          </a:xfrm>
          <a:custGeom>
            <a:avLst/>
            <a:gdLst/>
            <a:ahLst/>
            <a:cxnLst/>
            <a:rect r="r" b="b" t="t" l="l"/>
            <a:pathLst>
              <a:path h="5018493" w="5332148">
                <a:moveTo>
                  <a:pt x="0" y="0"/>
                </a:moveTo>
                <a:lnTo>
                  <a:pt x="5332149" y="0"/>
                </a:lnTo>
                <a:lnTo>
                  <a:pt x="5332149" y="5018493"/>
                </a:lnTo>
                <a:lnTo>
                  <a:pt x="0" y="5018493"/>
                </a:lnTo>
                <a:lnTo>
                  <a:pt x="0" y="0"/>
                </a:lnTo>
                <a:close/>
              </a:path>
            </a:pathLst>
          </a:custGeom>
          <a:blipFill>
            <a:blip r:embed="rId4"/>
            <a:stretch>
              <a:fillRect l="0" t="0" r="0" b="0"/>
            </a:stretch>
          </a:blipFill>
        </p:spPr>
      </p:sp>
      <p:sp>
        <p:nvSpPr>
          <p:cNvPr name="Freeform 7" id="7"/>
          <p:cNvSpPr/>
          <p:nvPr/>
        </p:nvSpPr>
        <p:spPr>
          <a:xfrm flipH="false" flipV="false" rot="0">
            <a:off x="9824996" y="3072332"/>
            <a:ext cx="6228884" cy="4805815"/>
          </a:xfrm>
          <a:custGeom>
            <a:avLst/>
            <a:gdLst/>
            <a:ahLst/>
            <a:cxnLst/>
            <a:rect r="r" b="b" t="t" l="l"/>
            <a:pathLst>
              <a:path h="4805815" w="6228884">
                <a:moveTo>
                  <a:pt x="0" y="0"/>
                </a:moveTo>
                <a:lnTo>
                  <a:pt x="6228883" y="0"/>
                </a:lnTo>
                <a:lnTo>
                  <a:pt x="6228883" y="4805815"/>
                </a:lnTo>
                <a:lnTo>
                  <a:pt x="0" y="4805815"/>
                </a:lnTo>
                <a:lnTo>
                  <a:pt x="0" y="0"/>
                </a:lnTo>
                <a:close/>
              </a:path>
            </a:pathLst>
          </a:custGeom>
          <a:blipFill>
            <a:blip r:embed="rId5"/>
            <a:stretch>
              <a:fillRect l="-22844" t="0" r="-24115" b="0"/>
            </a:stretch>
          </a:blipFill>
        </p:spPr>
      </p:sp>
      <p:sp>
        <p:nvSpPr>
          <p:cNvPr name="TextBox 8" id="8"/>
          <p:cNvSpPr txBox="true"/>
          <p:nvPr/>
        </p:nvSpPr>
        <p:spPr>
          <a:xfrm rot="0">
            <a:off x="2919394" y="8691008"/>
            <a:ext cx="3676304" cy="770136"/>
          </a:xfrm>
          <a:prstGeom prst="rect">
            <a:avLst/>
          </a:prstGeom>
        </p:spPr>
        <p:txBody>
          <a:bodyPr anchor="t" rtlCol="false" tIns="0" lIns="0" bIns="0" rIns="0">
            <a:spAutoFit/>
          </a:bodyPr>
          <a:lstStyle/>
          <a:p>
            <a:pPr algn="l" marL="0" indent="0" lvl="1">
              <a:lnSpc>
                <a:spcPts val="5883"/>
              </a:lnSpc>
              <a:spcBef>
                <a:spcPct val="0"/>
              </a:spcBef>
            </a:pPr>
            <a:r>
              <a:rPr lang="en-US" sz="5657" spc="-45">
                <a:solidFill>
                  <a:srgbClr val="DBDBDB"/>
                </a:solidFill>
                <a:latin typeface="Noto Serif Display ExtraCondensed Ultra-Bold"/>
              </a:rPr>
              <a:t>BLYNK IOT</a:t>
            </a:r>
          </a:p>
        </p:txBody>
      </p:sp>
      <p:sp>
        <p:nvSpPr>
          <p:cNvPr name="TextBox 9" id="9"/>
          <p:cNvSpPr txBox="true"/>
          <p:nvPr/>
        </p:nvSpPr>
        <p:spPr>
          <a:xfrm rot="0">
            <a:off x="11178194" y="8488164"/>
            <a:ext cx="4258318" cy="770136"/>
          </a:xfrm>
          <a:prstGeom prst="rect">
            <a:avLst/>
          </a:prstGeom>
        </p:spPr>
        <p:txBody>
          <a:bodyPr anchor="t" rtlCol="false" tIns="0" lIns="0" bIns="0" rIns="0">
            <a:spAutoFit/>
          </a:bodyPr>
          <a:lstStyle/>
          <a:p>
            <a:pPr algn="l" marL="0" indent="0" lvl="1">
              <a:lnSpc>
                <a:spcPts val="5883"/>
              </a:lnSpc>
              <a:spcBef>
                <a:spcPct val="0"/>
              </a:spcBef>
            </a:pPr>
            <a:r>
              <a:rPr lang="en-US" sz="5657" spc="-45">
                <a:solidFill>
                  <a:srgbClr val="DBDBDB"/>
                </a:solidFill>
                <a:latin typeface="Noto Serif Display ExtraCondensed Ultra-Bold"/>
              </a:rPr>
              <a:t>ARDUINO IDE</a:t>
            </a:r>
          </a:p>
        </p:txBody>
      </p:sp>
      <p:grpSp>
        <p:nvGrpSpPr>
          <p:cNvPr name="Group 10" id="10"/>
          <p:cNvGrpSpPr/>
          <p:nvPr/>
        </p:nvGrpSpPr>
        <p:grpSpPr>
          <a:xfrm rot="831402">
            <a:off x="12426617" y="-514342"/>
            <a:ext cx="7598418" cy="2023079"/>
            <a:chOff x="0" y="0"/>
            <a:chExt cx="10131224" cy="2697439"/>
          </a:xfrm>
        </p:grpSpPr>
        <p:sp>
          <p:nvSpPr>
            <p:cNvPr name="Freeform 11" id="11"/>
            <p:cNvSpPr/>
            <p:nvPr/>
          </p:nvSpPr>
          <p:spPr>
            <a:xfrm flipH="false" flipV="false" rot="0">
              <a:off x="0" y="0"/>
              <a:ext cx="10131171" cy="2697480"/>
            </a:xfrm>
            <a:custGeom>
              <a:avLst/>
              <a:gdLst/>
              <a:ahLst/>
              <a:cxnLst/>
              <a:rect r="r" b="b" t="t" l="l"/>
              <a:pathLst>
                <a:path h="2697480" w="10131171">
                  <a:moveTo>
                    <a:pt x="0" y="0"/>
                  </a:moveTo>
                  <a:lnTo>
                    <a:pt x="10131171" y="0"/>
                  </a:lnTo>
                  <a:lnTo>
                    <a:pt x="10131171" y="2697480"/>
                  </a:lnTo>
                  <a:lnTo>
                    <a:pt x="0" y="2697480"/>
                  </a:lnTo>
                  <a:lnTo>
                    <a:pt x="0" y="0"/>
                  </a:lnTo>
                  <a:close/>
                </a:path>
              </a:pathLst>
            </a:custGeom>
            <a:blipFill>
              <a:blip r:embed="rId6"/>
              <a:stretch>
                <a:fillRect l="-10" t="0" r="-10" b="1"/>
              </a:stretch>
            </a:blipFill>
          </p:spPr>
        </p:sp>
      </p:grpSp>
      <p:grpSp>
        <p:nvGrpSpPr>
          <p:cNvPr name="Group 12" id="12"/>
          <p:cNvGrpSpPr/>
          <p:nvPr/>
        </p:nvGrpSpPr>
        <p:grpSpPr>
          <a:xfrm rot="0">
            <a:off x="3527025" y="985058"/>
            <a:ext cx="9152261" cy="1141305"/>
            <a:chOff x="0" y="0"/>
            <a:chExt cx="12203014" cy="1521740"/>
          </a:xfrm>
        </p:grpSpPr>
        <p:sp>
          <p:nvSpPr>
            <p:cNvPr name="TextBox 13" id="13"/>
            <p:cNvSpPr txBox="true"/>
            <p:nvPr/>
          </p:nvSpPr>
          <p:spPr>
            <a:xfrm rot="0">
              <a:off x="0" y="28575"/>
              <a:ext cx="12203014" cy="462885"/>
            </a:xfrm>
            <a:prstGeom prst="rect">
              <a:avLst/>
            </a:prstGeom>
          </p:spPr>
          <p:txBody>
            <a:bodyPr anchor="t" rtlCol="false" tIns="0" lIns="0" bIns="0" rIns="0">
              <a:spAutoFit/>
            </a:bodyPr>
            <a:lstStyle/>
            <a:p>
              <a:pPr algn="ctr">
                <a:lnSpc>
                  <a:spcPts val="2582"/>
                </a:lnSpc>
              </a:pPr>
            </a:p>
          </p:txBody>
        </p:sp>
        <p:sp>
          <p:nvSpPr>
            <p:cNvPr name="TextBox 14" id="14"/>
            <p:cNvSpPr txBox="true"/>
            <p:nvPr/>
          </p:nvSpPr>
          <p:spPr>
            <a:xfrm rot="0">
              <a:off x="0" y="514026"/>
              <a:ext cx="12203014" cy="1007713"/>
            </a:xfrm>
            <a:prstGeom prst="rect">
              <a:avLst/>
            </a:prstGeom>
          </p:spPr>
          <p:txBody>
            <a:bodyPr anchor="t" rtlCol="false" tIns="0" lIns="0" bIns="0" rIns="0">
              <a:spAutoFit/>
            </a:bodyPr>
            <a:lstStyle/>
            <a:p>
              <a:pPr algn="ctr">
                <a:lnSpc>
                  <a:spcPts val="5197"/>
                </a:lnSpc>
              </a:pPr>
              <a:r>
                <a:rPr lang="en-US" sz="5775" spc="-202">
                  <a:solidFill>
                    <a:srgbClr val="FFFFFF"/>
                  </a:solidFill>
                  <a:latin typeface="Noto Serif Display"/>
                </a:rPr>
                <a:t>SOFTWARE    INVOLVED</a:t>
              </a:r>
            </a:p>
          </p:txBody>
        </p:sp>
      </p:gr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3262888" y="-4274126"/>
            <a:ext cx="15243659" cy="15243659"/>
          </a:xfrm>
          <a:custGeom>
            <a:avLst/>
            <a:gdLst/>
            <a:ahLst/>
            <a:cxnLst/>
            <a:rect r="r" b="b" t="t" l="l"/>
            <a:pathLst>
              <a:path h="15243659" w="15243659">
                <a:moveTo>
                  <a:pt x="0" y="0"/>
                </a:moveTo>
                <a:lnTo>
                  <a:pt x="15243659" y="0"/>
                </a:lnTo>
                <a:lnTo>
                  <a:pt x="15243659" y="15243659"/>
                </a:lnTo>
                <a:lnTo>
                  <a:pt x="0" y="15243659"/>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962763" y="7984486"/>
            <a:ext cx="15243659" cy="15243659"/>
          </a:xfrm>
          <a:custGeom>
            <a:avLst/>
            <a:gdLst/>
            <a:ahLst/>
            <a:cxnLst/>
            <a:rect r="r" b="b" t="t" l="l"/>
            <a:pathLst>
              <a:path h="15243659" w="15243659">
                <a:moveTo>
                  <a:pt x="0" y="0"/>
                </a:moveTo>
                <a:lnTo>
                  <a:pt x="15243659" y="0"/>
                </a:lnTo>
                <a:lnTo>
                  <a:pt x="15243659" y="15243658"/>
                </a:lnTo>
                <a:lnTo>
                  <a:pt x="0" y="15243658"/>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2242755" y="-13100534"/>
            <a:ext cx="14000602" cy="14000602"/>
          </a:xfrm>
          <a:custGeom>
            <a:avLst/>
            <a:gdLst/>
            <a:ahLst/>
            <a:cxnLst/>
            <a:rect r="r" b="b" t="t" l="l"/>
            <a:pathLst>
              <a:path h="14000602" w="14000602">
                <a:moveTo>
                  <a:pt x="0" y="0"/>
                </a:moveTo>
                <a:lnTo>
                  <a:pt x="14000602" y="0"/>
                </a:lnTo>
                <a:lnTo>
                  <a:pt x="14000602" y="14000602"/>
                </a:lnTo>
                <a:lnTo>
                  <a:pt x="0" y="1400060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2242755" y="-13100534"/>
            <a:ext cx="14255181" cy="14255181"/>
          </a:xfrm>
          <a:custGeom>
            <a:avLst/>
            <a:gdLst/>
            <a:ahLst/>
            <a:cxnLst/>
            <a:rect r="r" b="b" t="t" l="l"/>
            <a:pathLst>
              <a:path h="14255181" w="14255181">
                <a:moveTo>
                  <a:pt x="0" y="0"/>
                </a:moveTo>
                <a:lnTo>
                  <a:pt x="14255181" y="0"/>
                </a:lnTo>
                <a:lnTo>
                  <a:pt x="14255181" y="14255181"/>
                </a:lnTo>
                <a:lnTo>
                  <a:pt x="0" y="1425518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831402">
            <a:off x="11637302" y="-355073"/>
            <a:ext cx="7598418" cy="2023079"/>
            <a:chOff x="0" y="0"/>
            <a:chExt cx="10131224" cy="2697439"/>
          </a:xfrm>
        </p:grpSpPr>
        <p:sp>
          <p:nvSpPr>
            <p:cNvPr name="Freeform 7" id="7"/>
            <p:cNvSpPr/>
            <p:nvPr/>
          </p:nvSpPr>
          <p:spPr>
            <a:xfrm flipH="false" flipV="false" rot="0">
              <a:off x="0" y="0"/>
              <a:ext cx="10131171" cy="2697480"/>
            </a:xfrm>
            <a:custGeom>
              <a:avLst/>
              <a:gdLst/>
              <a:ahLst/>
              <a:cxnLst/>
              <a:rect r="r" b="b" t="t" l="l"/>
              <a:pathLst>
                <a:path h="2697480" w="10131171">
                  <a:moveTo>
                    <a:pt x="0" y="0"/>
                  </a:moveTo>
                  <a:lnTo>
                    <a:pt x="10131171" y="0"/>
                  </a:lnTo>
                  <a:lnTo>
                    <a:pt x="10131171" y="2697480"/>
                  </a:lnTo>
                  <a:lnTo>
                    <a:pt x="0" y="2697480"/>
                  </a:lnTo>
                  <a:lnTo>
                    <a:pt x="0" y="0"/>
                  </a:lnTo>
                  <a:close/>
                </a:path>
              </a:pathLst>
            </a:custGeom>
            <a:blipFill>
              <a:blip r:embed="rId4"/>
              <a:stretch>
                <a:fillRect l="-10" t="0" r="-10" b="1"/>
              </a:stretch>
            </a:blipFill>
          </p:spPr>
        </p:sp>
      </p:grpSp>
      <p:sp>
        <p:nvSpPr>
          <p:cNvPr name="TextBox 8" id="8"/>
          <p:cNvSpPr txBox="true"/>
          <p:nvPr/>
        </p:nvSpPr>
        <p:spPr>
          <a:xfrm rot="0">
            <a:off x="3063381" y="2557982"/>
            <a:ext cx="14195919" cy="6722329"/>
          </a:xfrm>
          <a:prstGeom prst="rect">
            <a:avLst/>
          </a:prstGeom>
        </p:spPr>
        <p:txBody>
          <a:bodyPr anchor="t" rtlCol="false" tIns="0" lIns="0" bIns="0" rIns="0">
            <a:spAutoFit/>
          </a:bodyPr>
          <a:lstStyle/>
          <a:p>
            <a:pPr algn="l">
              <a:lnSpc>
                <a:spcPts val="4839"/>
              </a:lnSpc>
            </a:pPr>
            <a:r>
              <a:rPr lang="en-US" sz="4208" spc="-29">
                <a:solidFill>
                  <a:srgbClr val="FFFFFF"/>
                </a:solidFill>
                <a:latin typeface="Ibarra Real Nova Bold"/>
              </a:rPr>
              <a:t>Hardware Integration:</a:t>
            </a:r>
            <a:r>
              <a:rPr lang="en-US" sz="4208" spc="-29">
                <a:solidFill>
                  <a:srgbClr val="DBDBDB"/>
                </a:solidFill>
                <a:latin typeface="Ibarra Real Nova Bold"/>
              </a:rPr>
              <a:t> </a:t>
            </a:r>
            <a:r>
              <a:rPr lang="en-US" sz="4208" spc="-29">
                <a:solidFill>
                  <a:srgbClr val="DBDBDB"/>
                </a:solidFill>
                <a:latin typeface="Ibarra Real Nova"/>
              </a:rPr>
              <a:t>Setup and configuration of ESP32, LDR, IR sensors, and LEDs.</a:t>
            </a:r>
          </a:p>
          <a:p>
            <a:pPr algn="l">
              <a:lnSpc>
                <a:spcPts val="4839"/>
              </a:lnSpc>
            </a:pPr>
          </a:p>
          <a:p>
            <a:pPr algn="l">
              <a:lnSpc>
                <a:spcPts val="4839"/>
              </a:lnSpc>
            </a:pPr>
            <a:r>
              <a:rPr lang="en-US" sz="4208" spc="-33">
                <a:solidFill>
                  <a:srgbClr val="FFFFFF"/>
                </a:solidFill>
                <a:latin typeface="Ibarra Real Nova Bold"/>
              </a:rPr>
              <a:t>Software Development:</a:t>
            </a:r>
            <a:r>
              <a:rPr lang="en-US" sz="4208" spc="-33">
                <a:solidFill>
                  <a:srgbClr val="DBDBDB"/>
                </a:solidFill>
                <a:latin typeface="Ibarra Real Nova Bold"/>
              </a:rPr>
              <a:t> </a:t>
            </a:r>
            <a:r>
              <a:rPr lang="en-US" sz="4208" spc="-33">
                <a:solidFill>
                  <a:srgbClr val="DBDBDB"/>
                </a:solidFill>
                <a:latin typeface="Ibarra Real Nova"/>
              </a:rPr>
              <a:t>Programming the ESP32 using Arduino IDE and Blynk library integration.</a:t>
            </a:r>
          </a:p>
          <a:p>
            <a:pPr algn="l">
              <a:lnSpc>
                <a:spcPts val="4839"/>
              </a:lnSpc>
            </a:pPr>
          </a:p>
          <a:p>
            <a:pPr algn="l">
              <a:lnSpc>
                <a:spcPts val="4839"/>
              </a:lnSpc>
            </a:pPr>
            <a:r>
              <a:rPr lang="en-US" sz="4208" spc="-33">
                <a:solidFill>
                  <a:srgbClr val="FFFFFF"/>
                </a:solidFill>
                <a:latin typeface="Ibarra Real Nova Bold"/>
              </a:rPr>
              <a:t>System Functionality and Testing:</a:t>
            </a:r>
            <a:r>
              <a:rPr lang="en-US" sz="4208" spc="-33">
                <a:solidFill>
                  <a:srgbClr val="DBDBDB"/>
                </a:solidFill>
                <a:latin typeface="Ibarra Real Nova Bold"/>
              </a:rPr>
              <a:t> </a:t>
            </a:r>
            <a:r>
              <a:rPr lang="en-US" sz="4208" spc="-33">
                <a:solidFill>
                  <a:srgbClr val="DBDBDB"/>
                </a:solidFill>
                <a:latin typeface="Ibarra Real Nova"/>
              </a:rPr>
              <a:t>Operation in automatic and manual modes with testing results.</a:t>
            </a:r>
          </a:p>
          <a:p>
            <a:pPr algn="l">
              <a:lnSpc>
                <a:spcPts val="4839"/>
              </a:lnSpc>
            </a:pPr>
          </a:p>
          <a:p>
            <a:pPr algn="l">
              <a:lnSpc>
                <a:spcPts val="4839"/>
              </a:lnSpc>
            </a:pPr>
            <a:r>
              <a:rPr lang="en-US" sz="4208" spc="-33">
                <a:solidFill>
                  <a:srgbClr val="FFFFFF"/>
                </a:solidFill>
                <a:latin typeface="Ibarra Real Nova Bold"/>
              </a:rPr>
              <a:t>Blynk Integration:</a:t>
            </a:r>
            <a:r>
              <a:rPr lang="en-US" sz="4208" spc="-33">
                <a:solidFill>
                  <a:srgbClr val="DBDBDB"/>
                </a:solidFill>
                <a:latin typeface="Ibarra Real Nova Bold"/>
              </a:rPr>
              <a:t> </a:t>
            </a:r>
            <a:r>
              <a:rPr lang="en-US" sz="4208" spc="-33">
                <a:solidFill>
                  <a:srgbClr val="DBDBDB"/>
                </a:solidFill>
                <a:latin typeface="Ibarra Real Nova"/>
              </a:rPr>
              <a:t>Remote monitoring and control setup using the Blynk app.</a:t>
            </a:r>
          </a:p>
        </p:txBody>
      </p:sp>
      <p:grpSp>
        <p:nvGrpSpPr>
          <p:cNvPr name="Group 9" id="9"/>
          <p:cNvGrpSpPr/>
          <p:nvPr/>
        </p:nvGrpSpPr>
        <p:grpSpPr>
          <a:xfrm rot="0">
            <a:off x="1028700" y="4073236"/>
            <a:ext cx="1747006" cy="1298223"/>
            <a:chOff x="0" y="0"/>
            <a:chExt cx="2329341" cy="1730964"/>
          </a:xfrm>
        </p:grpSpPr>
        <p:sp>
          <p:nvSpPr>
            <p:cNvPr name="Freeform 10" id="10"/>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1" id="11"/>
          <p:cNvGrpSpPr/>
          <p:nvPr/>
        </p:nvGrpSpPr>
        <p:grpSpPr>
          <a:xfrm rot="0">
            <a:off x="1028700" y="5914384"/>
            <a:ext cx="1747006" cy="1298223"/>
            <a:chOff x="0" y="0"/>
            <a:chExt cx="2329341" cy="1730964"/>
          </a:xfrm>
        </p:grpSpPr>
        <p:sp>
          <p:nvSpPr>
            <p:cNvPr name="Freeform 12" id="12"/>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3" id="13"/>
          <p:cNvGrpSpPr/>
          <p:nvPr/>
        </p:nvGrpSpPr>
        <p:grpSpPr>
          <a:xfrm rot="0">
            <a:off x="1028700" y="7759438"/>
            <a:ext cx="1747006" cy="1298223"/>
            <a:chOff x="0" y="0"/>
            <a:chExt cx="2329341" cy="1730964"/>
          </a:xfrm>
        </p:grpSpPr>
        <p:sp>
          <p:nvSpPr>
            <p:cNvPr name="Freeform 14" id="14"/>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5" id="15"/>
          <p:cNvGrpSpPr/>
          <p:nvPr/>
        </p:nvGrpSpPr>
        <p:grpSpPr>
          <a:xfrm rot="0">
            <a:off x="1028700" y="2232088"/>
            <a:ext cx="1747006" cy="1298223"/>
            <a:chOff x="0" y="0"/>
            <a:chExt cx="2329341" cy="1730964"/>
          </a:xfrm>
        </p:grpSpPr>
        <p:sp>
          <p:nvSpPr>
            <p:cNvPr name="Freeform 16" id="16"/>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7" id="17"/>
          <p:cNvGrpSpPr/>
          <p:nvPr/>
        </p:nvGrpSpPr>
        <p:grpSpPr>
          <a:xfrm rot="0">
            <a:off x="3527025" y="900068"/>
            <a:ext cx="8485402" cy="1141305"/>
            <a:chOff x="0" y="0"/>
            <a:chExt cx="11313869" cy="1521740"/>
          </a:xfrm>
        </p:grpSpPr>
        <p:sp>
          <p:nvSpPr>
            <p:cNvPr name="TextBox 18" id="18"/>
            <p:cNvSpPr txBox="true"/>
            <p:nvPr/>
          </p:nvSpPr>
          <p:spPr>
            <a:xfrm rot="0">
              <a:off x="0" y="28575"/>
              <a:ext cx="11313869" cy="462885"/>
            </a:xfrm>
            <a:prstGeom prst="rect">
              <a:avLst/>
            </a:prstGeom>
          </p:spPr>
          <p:txBody>
            <a:bodyPr anchor="t" rtlCol="false" tIns="0" lIns="0" bIns="0" rIns="0">
              <a:spAutoFit/>
            </a:bodyPr>
            <a:lstStyle/>
            <a:p>
              <a:pPr algn="ctr">
                <a:lnSpc>
                  <a:spcPts val="2582"/>
                </a:lnSpc>
              </a:pPr>
            </a:p>
          </p:txBody>
        </p:sp>
        <p:sp>
          <p:nvSpPr>
            <p:cNvPr name="TextBox 19" id="19"/>
            <p:cNvSpPr txBox="true"/>
            <p:nvPr/>
          </p:nvSpPr>
          <p:spPr>
            <a:xfrm rot="0">
              <a:off x="0" y="514026"/>
              <a:ext cx="11313869" cy="1007713"/>
            </a:xfrm>
            <a:prstGeom prst="rect">
              <a:avLst/>
            </a:prstGeom>
          </p:spPr>
          <p:txBody>
            <a:bodyPr anchor="t" rtlCol="false" tIns="0" lIns="0" bIns="0" rIns="0">
              <a:spAutoFit/>
            </a:bodyPr>
            <a:lstStyle/>
            <a:p>
              <a:pPr algn="ctr">
                <a:lnSpc>
                  <a:spcPts val="5197"/>
                </a:lnSpc>
              </a:pPr>
              <a:r>
                <a:rPr lang="en-US" sz="5775" spc="-202">
                  <a:solidFill>
                    <a:srgbClr val="F6BA02"/>
                  </a:solidFill>
                  <a:latin typeface="Noto Serif Display"/>
                </a:rPr>
                <a:t>MODULE DESCRIPTION</a:t>
              </a:r>
            </a:p>
          </p:txBody>
        </p:sp>
      </p:gr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3262888" y="-4274126"/>
            <a:ext cx="15243659" cy="15243659"/>
          </a:xfrm>
          <a:custGeom>
            <a:avLst/>
            <a:gdLst/>
            <a:ahLst/>
            <a:cxnLst/>
            <a:rect r="r" b="b" t="t" l="l"/>
            <a:pathLst>
              <a:path h="15243659" w="15243659">
                <a:moveTo>
                  <a:pt x="0" y="0"/>
                </a:moveTo>
                <a:lnTo>
                  <a:pt x="15243659" y="0"/>
                </a:lnTo>
                <a:lnTo>
                  <a:pt x="15243659" y="15243659"/>
                </a:lnTo>
                <a:lnTo>
                  <a:pt x="0" y="15243659"/>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962763" y="7984486"/>
            <a:ext cx="15243659" cy="15243659"/>
          </a:xfrm>
          <a:custGeom>
            <a:avLst/>
            <a:gdLst/>
            <a:ahLst/>
            <a:cxnLst/>
            <a:rect r="r" b="b" t="t" l="l"/>
            <a:pathLst>
              <a:path h="15243659" w="15243659">
                <a:moveTo>
                  <a:pt x="0" y="0"/>
                </a:moveTo>
                <a:lnTo>
                  <a:pt x="15243659" y="0"/>
                </a:lnTo>
                <a:lnTo>
                  <a:pt x="15243659" y="15243658"/>
                </a:lnTo>
                <a:lnTo>
                  <a:pt x="0" y="15243658"/>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2242755" y="-13100534"/>
            <a:ext cx="14000602" cy="14000602"/>
          </a:xfrm>
          <a:custGeom>
            <a:avLst/>
            <a:gdLst/>
            <a:ahLst/>
            <a:cxnLst/>
            <a:rect r="r" b="b" t="t" l="l"/>
            <a:pathLst>
              <a:path h="14000602" w="14000602">
                <a:moveTo>
                  <a:pt x="0" y="0"/>
                </a:moveTo>
                <a:lnTo>
                  <a:pt x="14000602" y="0"/>
                </a:lnTo>
                <a:lnTo>
                  <a:pt x="14000602" y="14000602"/>
                </a:lnTo>
                <a:lnTo>
                  <a:pt x="0" y="1400060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2242755" y="-13100534"/>
            <a:ext cx="14255181" cy="14255181"/>
          </a:xfrm>
          <a:custGeom>
            <a:avLst/>
            <a:gdLst/>
            <a:ahLst/>
            <a:cxnLst/>
            <a:rect r="r" b="b" t="t" l="l"/>
            <a:pathLst>
              <a:path h="14255181" w="14255181">
                <a:moveTo>
                  <a:pt x="0" y="0"/>
                </a:moveTo>
                <a:lnTo>
                  <a:pt x="14255181" y="0"/>
                </a:lnTo>
                <a:lnTo>
                  <a:pt x="14255181" y="14255181"/>
                </a:lnTo>
                <a:lnTo>
                  <a:pt x="0" y="1425518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831402">
            <a:off x="11637302" y="-355073"/>
            <a:ext cx="7598418" cy="2023079"/>
            <a:chOff x="0" y="0"/>
            <a:chExt cx="10131224" cy="2697439"/>
          </a:xfrm>
        </p:grpSpPr>
        <p:sp>
          <p:nvSpPr>
            <p:cNvPr name="Freeform 7" id="7"/>
            <p:cNvSpPr/>
            <p:nvPr/>
          </p:nvSpPr>
          <p:spPr>
            <a:xfrm flipH="false" flipV="false" rot="0">
              <a:off x="0" y="0"/>
              <a:ext cx="10131171" cy="2697480"/>
            </a:xfrm>
            <a:custGeom>
              <a:avLst/>
              <a:gdLst/>
              <a:ahLst/>
              <a:cxnLst/>
              <a:rect r="r" b="b" t="t" l="l"/>
              <a:pathLst>
                <a:path h="2697480" w="10131171">
                  <a:moveTo>
                    <a:pt x="0" y="0"/>
                  </a:moveTo>
                  <a:lnTo>
                    <a:pt x="10131171" y="0"/>
                  </a:lnTo>
                  <a:lnTo>
                    <a:pt x="10131171" y="2697480"/>
                  </a:lnTo>
                  <a:lnTo>
                    <a:pt x="0" y="2697480"/>
                  </a:lnTo>
                  <a:lnTo>
                    <a:pt x="0" y="0"/>
                  </a:lnTo>
                  <a:close/>
                </a:path>
              </a:pathLst>
            </a:custGeom>
            <a:blipFill>
              <a:blip r:embed="rId4"/>
              <a:stretch>
                <a:fillRect l="-10" t="0" r="-10" b="1"/>
              </a:stretch>
            </a:blipFill>
          </p:spPr>
        </p:sp>
      </p:grpSp>
      <p:grpSp>
        <p:nvGrpSpPr>
          <p:cNvPr name="Group 8" id="8"/>
          <p:cNvGrpSpPr/>
          <p:nvPr/>
        </p:nvGrpSpPr>
        <p:grpSpPr>
          <a:xfrm rot="0">
            <a:off x="1028700" y="4073236"/>
            <a:ext cx="1747006" cy="1298223"/>
            <a:chOff x="0" y="0"/>
            <a:chExt cx="2329341" cy="1730964"/>
          </a:xfrm>
        </p:grpSpPr>
        <p:sp>
          <p:nvSpPr>
            <p:cNvPr name="Freeform 9" id="9"/>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0" id="10"/>
          <p:cNvGrpSpPr/>
          <p:nvPr/>
        </p:nvGrpSpPr>
        <p:grpSpPr>
          <a:xfrm rot="0">
            <a:off x="1028700" y="5914384"/>
            <a:ext cx="1747006" cy="1298223"/>
            <a:chOff x="0" y="0"/>
            <a:chExt cx="2329341" cy="1730964"/>
          </a:xfrm>
        </p:grpSpPr>
        <p:sp>
          <p:nvSpPr>
            <p:cNvPr name="Freeform 11" id="11"/>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2" id="12"/>
          <p:cNvGrpSpPr/>
          <p:nvPr/>
        </p:nvGrpSpPr>
        <p:grpSpPr>
          <a:xfrm rot="0">
            <a:off x="1028700" y="7759438"/>
            <a:ext cx="1747006" cy="1298223"/>
            <a:chOff x="0" y="0"/>
            <a:chExt cx="2329341" cy="1730964"/>
          </a:xfrm>
        </p:grpSpPr>
        <p:sp>
          <p:nvSpPr>
            <p:cNvPr name="Freeform 13" id="13"/>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4" id="14"/>
          <p:cNvGrpSpPr/>
          <p:nvPr/>
        </p:nvGrpSpPr>
        <p:grpSpPr>
          <a:xfrm rot="0">
            <a:off x="1028700" y="2232088"/>
            <a:ext cx="1747006" cy="1298223"/>
            <a:chOff x="0" y="0"/>
            <a:chExt cx="2329341" cy="1730964"/>
          </a:xfrm>
        </p:grpSpPr>
        <p:sp>
          <p:nvSpPr>
            <p:cNvPr name="Freeform 15" id="15"/>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sp>
        <p:nvSpPr>
          <p:cNvPr name="Freeform 16" id="16"/>
          <p:cNvSpPr/>
          <p:nvPr/>
        </p:nvSpPr>
        <p:spPr>
          <a:xfrm flipH="false" flipV="false" rot="0">
            <a:off x="738304" y="2680848"/>
            <a:ext cx="8405696" cy="6467071"/>
          </a:xfrm>
          <a:custGeom>
            <a:avLst/>
            <a:gdLst/>
            <a:ahLst/>
            <a:cxnLst/>
            <a:rect r="r" b="b" t="t" l="l"/>
            <a:pathLst>
              <a:path h="6467071" w="8405696">
                <a:moveTo>
                  <a:pt x="0" y="0"/>
                </a:moveTo>
                <a:lnTo>
                  <a:pt x="8405696" y="0"/>
                </a:lnTo>
                <a:lnTo>
                  <a:pt x="8405696" y="6467071"/>
                </a:lnTo>
                <a:lnTo>
                  <a:pt x="0" y="6467071"/>
                </a:lnTo>
                <a:lnTo>
                  <a:pt x="0" y="0"/>
                </a:lnTo>
                <a:close/>
              </a:path>
            </a:pathLst>
          </a:custGeom>
          <a:blipFill>
            <a:blip r:embed="rId6"/>
            <a:stretch>
              <a:fillRect l="0" t="0" r="0" b="0"/>
            </a:stretch>
          </a:blipFill>
        </p:spPr>
      </p:sp>
      <p:sp>
        <p:nvSpPr>
          <p:cNvPr name="Freeform 17" id="17"/>
          <p:cNvSpPr/>
          <p:nvPr/>
        </p:nvSpPr>
        <p:spPr>
          <a:xfrm flipH="false" flipV="false" rot="0">
            <a:off x="9682971" y="2831181"/>
            <a:ext cx="8223915" cy="6166406"/>
          </a:xfrm>
          <a:custGeom>
            <a:avLst/>
            <a:gdLst/>
            <a:ahLst/>
            <a:cxnLst/>
            <a:rect r="r" b="b" t="t" l="l"/>
            <a:pathLst>
              <a:path h="6166406" w="8223915">
                <a:moveTo>
                  <a:pt x="0" y="0"/>
                </a:moveTo>
                <a:lnTo>
                  <a:pt x="8223915" y="0"/>
                </a:lnTo>
                <a:lnTo>
                  <a:pt x="8223915" y="6166406"/>
                </a:lnTo>
                <a:lnTo>
                  <a:pt x="0" y="6166406"/>
                </a:lnTo>
                <a:lnTo>
                  <a:pt x="0" y="0"/>
                </a:lnTo>
                <a:close/>
              </a:path>
            </a:pathLst>
          </a:custGeom>
          <a:blipFill>
            <a:blip r:embed="rId7"/>
            <a:stretch>
              <a:fillRect l="-9513" t="0" r="0" b="0"/>
            </a:stretch>
          </a:blipFill>
        </p:spPr>
      </p:sp>
      <p:grpSp>
        <p:nvGrpSpPr>
          <p:cNvPr name="Group 18" id="18"/>
          <p:cNvGrpSpPr/>
          <p:nvPr/>
        </p:nvGrpSpPr>
        <p:grpSpPr>
          <a:xfrm rot="0">
            <a:off x="3527025" y="900068"/>
            <a:ext cx="8485402" cy="1141305"/>
            <a:chOff x="0" y="0"/>
            <a:chExt cx="11313869" cy="1521740"/>
          </a:xfrm>
        </p:grpSpPr>
        <p:sp>
          <p:nvSpPr>
            <p:cNvPr name="TextBox 19" id="19"/>
            <p:cNvSpPr txBox="true"/>
            <p:nvPr/>
          </p:nvSpPr>
          <p:spPr>
            <a:xfrm rot="0">
              <a:off x="0" y="28575"/>
              <a:ext cx="11313869" cy="462885"/>
            </a:xfrm>
            <a:prstGeom prst="rect">
              <a:avLst/>
            </a:prstGeom>
          </p:spPr>
          <p:txBody>
            <a:bodyPr anchor="t" rtlCol="false" tIns="0" lIns="0" bIns="0" rIns="0">
              <a:spAutoFit/>
            </a:bodyPr>
            <a:lstStyle/>
            <a:p>
              <a:pPr algn="ctr">
                <a:lnSpc>
                  <a:spcPts val="2582"/>
                </a:lnSpc>
              </a:pPr>
            </a:p>
          </p:txBody>
        </p:sp>
        <p:sp>
          <p:nvSpPr>
            <p:cNvPr name="TextBox 20" id="20"/>
            <p:cNvSpPr txBox="true"/>
            <p:nvPr/>
          </p:nvSpPr>
          <p:spPr>
            <a:xfrm rot="0">
              <a:off x="0" y="514026"/>
              <a:ext cx="11313869" cy="1007713"/>
            </a:xfrm>
            <a:prstGeom prst="rect">
              <a:avLst/>
            </a:prstGeom>
          </p:spPr>
          <p:txBody>
            <a:bodyPr anchor="t" rtlCol="false" tIns="0" lIns="0" bIns="0" rIns="0">
              <a:spAutoFit/>
            </a:bodyPr>
            <a:lstStyle/>
            <a:p>
              <a:pPr algn="ctr">
                <a:lnSpc>
                  <a:spcPts val="5197"/>
                </a:lnSpc>
              </a:pPr>
              <a:r>
                <a:rPr lang="en-US" sz="5775" spc="-202">
                  <a:solidFill>
                    <a:srgbClr val="F6BA02"/>
                  </a:solidFill>
                  <a:latin typeface="Noto Serif Display"/>
                </a:rPr>
                <a:t>OUTPUT</a:t>
              </a:r>
            </a:p>
          </p:txBody>
        </p:sp>
      </p:gr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3262888" y="-4274126"/>
            <a:ext cx="15243659" cy="15243659"/>
          </a:xfrm>
          <a:custGeom>
            <a:avLst/>
            <a:gdLst/>
            <a:ahLst/>
            <a:cxnLst/>
            <a:rect r="r" b="b" t="t" l="l"/>
            <a:pathLst>
              <a:path h="15243659" w="15243659">
                <a:moveTo>
                  <a:pt x="0" y="0"/>
                </a:moveTo>
                <a:lnTo>
                  <a:pt x="15243659" y="0"/>
                </a:lnTo>
                <a:lnTo>
                  <a:pt x="15243659" y="15243659"/>
                </a:lnTo>
                <a:lnTo>
                  <a:pt x="0" y="15243659"/>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883781" y="6158887"/>
            <a:ext cx="15243659" cy="15243659"/>
          </a:xfrm>
          <a:custGeom>
            <a:avLst/>
            <a:gdLst/>
            <a:ahLst/>
            <a:cxnLst/>
            <a:rect r="r" b="b" t="t" l="l"/>
            <a:pathLst>
              <a:path h="15243659" w="15243659">
                <a:moveTo>
                  <a:pt x="0" y="0"/>
                </a:moveTo>
                <a:lnTo>
                  <a:pt x="15243658" y="0"/>
                </a:lnTo>
                <a:lnTo>
                  <a:pt x="15243658" y="15243659"/>
                </a:lnTo>
                <a:lnTo>
                  <a:pt x="0" y="15243659"/>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2242755" y="-13100534"/>
            <a:ext cx="14000602" cy="14000602"/>
          </a:xfrm>
          <a:custGeom>
            <a:avLst/>
            <a:gdLst/>
            <a:ahLst/>
            <a:cxnLst/>
            <a:rect r="r" b="b" t="t" l="l"/>
            <a:pathLst>
              <a:path h="14000602" w="14000602">
                <a:moveTo>
                  <a:pt x="0" y="0"/>
                </a:moveTo>
                <a:lnTo>
                  <a:pt x="14000602" y="0"/>
                </a:lnTo>
                <a:lnTo>
                  <a:pt x="14000602" y="14000602"/>
                </a:lnTo>
                <a:lnTo>
                  <a:pt x="0" y="1400060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4757546" y="-11401716"/>
            <a:ext cx="14255181" cy="14255181"/>
          </a:xfrm>
          <a:custGeom>
            <a:avLst/>
            <a:gdLst/>
            <a:ahLst/>
            <a:cxnLst/>
            <a:rect r="r" b="b" t="t" l="l"/>
            <a:pathLst>
              <a:path h="14255181" w="14255181">
                <a:moveTo>
                  <a:pt x="0" y="0"/>
                </a:moveTo>
                <a:lnTo>
                  <a:pt x="14255181" y="0"/>
                </a:lnTo>
                <a:lnTo>
                  <a:pt x="14255181" y="14255181"/>
                </a:lnTo>
                <a:lnTo>
                  <a:pt x="0" y="1425518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831402">
            <a:off x="11637302" y="-355073"/>
            <a:ext cx="7598418" cy="2023079"/>
            <a:chOff x="0" y="0"/>
            <a:chExt cx="10131224" cy="2697439"/>
          </a:xfrm>
        </p:grpSpPr>
        <p:sp>
          <p:nvSpPr>
            <p:cNvPr name="Freeform 7" id="7"/>
            <p:cNvSpPr/>
            <p:nvPr/>
          </p:nvSpPr>
          <p:spPr>
            <a:xfrm flipH="false" flipV="false" rot="0">
              <a:off x="0" y="0"/>
              <a:ext cx="10131171" cy="2697480"/>
            </a:xfrm>
            <a:custGeom>
              <a:avLst/>
              <a:gdLst/>
              <a:ahLst/>
              <a:cxnLst/>
              <a:rect r="r" b="b" t="t" l="l"/>
              <a:pathLst>
                <a:path h="2697480" w="10131171">
                  <a:moveTo>
                    <a:pt x="0" y="0"/>
                  </a:moveTo>
                  <a:lnTo>
                    <a:pt x="10131171" y="0"/>
                  </a:lnTo>
                  <a:lnTo>
                    <a:pt x="10131171" y="2697480"/>
                  </a:lnTo>
                  <a:lnTo>
                    <a:pt x="0" y="2697480"/>
                  </a:lnTo>
                  <a:lnTo>
                    <a:pt x="0" y="0"/>
                  </a:lnTo>
                  <a:close/>
                </a:path>
              </a:pathLst>
            </a:custGeom>
            <a:blipFill>
              <a:blip r:embed="rId4"/>
              <a:stretch>
                <a:fillRect l="-10" t="0" r="-10" b="1"/>
              </a:stretch>
            </a:blipFill>
          </p:spPr>
        </p:sp>
      </p:grpSp>
      <p:sp>
        <p:nvSpPr>
          <p:cNvPr name="TextBox 8" id="8"/>
          <p:cNvSpPr txBox="true"/>
          <p:nvPr/>
        </p:nvSpPr>
        <p:spPr>
          <a:xfrm rot="0">
            <a:off x="2567640" y="2557982"/>
            <a:ext cx="13732275" cy="6179276"/>
          </a:xfrm>
          <a:prstGeom prst="rect">
            <a:avLst/>
          </a:prstGeom>
        </p:spPr>
        <p:txBody>
          <a:bodyPr anchor="t" rtlCol="false" tIns="0" lIns="0" bIns="0" rIns="0">
            <a:spAutoFit/>
          </a:bodyPr>
          <a:lstStyle/>
          <a:p>
            <a:pPr algn="l">
              <a:lnSpc>
                <a:spcPts val="4839"/>
              </a:lnSpc>
            </a:pPr>
            <a:r>
              <a:rPr lang="en-US" sz="4208" spc="-29">
                <a:solidFill>
                  <a:srgbClr val="FFFFFF"/>
                </a:solidFill>
                <a:latin typeface="Ibarra Real Nova Bold"/>
              </a:rPr>
              <a:t>Energy Efficiency: </a:t>
            </a:r>
            <a:r>
              <a:rPr lang="en-US" sz="4208" spc="-29">
                <a:solidFill>
                  <a:srgbClr val="DBDBDB"/>
                </a:solidFill>
                <a:latin typeface="Ibarra Real Nova"/>
              </a:rPr>
              <a:t>Automated LED control based on light and motion reduces energy use.</a:t>
            </a:r>
          </a:p>
          <a:p>
            <a:pPr algn="l">
              <a:lnSpc>
                <a:spcPts val="4839"/>
              </a:lnSpc>
            </a:pPr>
          </a:p>
          <a:p>
            <a:pPr algn="l">
              <a:lnSpc>
                <a:spcPts val="4839"/>
              </a:lnSpc>
            </a:pPr>
            <a:r>
              <a:rPr lang="en-US" sz="4208" spc="-29">
                <a:solidFill>
                  <a:srgbClr val="FFFFFF"/>
                </a:solidFill>
                <a:latin typeface="Ibarra Real Nova Bold"/>
              </a:rPr>
              <a:t>Remote Control:</a:t>
            </a:r>
            <a:r>
              <a:rPr lang="en-US" sz="4208" spc="-29">
                <a:solidFill>
                  <a:srgbClr val="DBDBDB"/>
                </a:solidFill>
                <a:latin typeface="Ibarra Real Nova"/>
              </a:rPr>
              <a:t> Blynk app integration allows easy remote monitoring and control.</a:t>
            </a:r>
          </a:p>
          <a:p>
            <a:pPr algn="l">
              <a:lnSpc>
                <a:spcPts val="4839"/>
              </a:lnSpc>
            </a:pPr>
          </a:p>
          <a:p>
            <a:pPr algn="l">
              <a:lnSpc>
                <a:spcPts val="4839"/>
              </a:lnSpc>
            </a:pPr>
            <a:r>
              <a:rPr lang="en-US" sz="4208" spc="-29">
                <a:solidFill>
                  <a:srgbClr val="FFFFFF"/>
                </a:solidFill>
                <a:latin typeface="Ibarra Real Nova Bold"/>
              </a:rPr>
              <a:t>Versatility:</a:t>
            </a:r>
            <a:r>
              <a:rPr lang="en-US" sz="4208" spc="-29">
                <a:solidFill>
                  <a:srgbClr val="DBDBDB"/>
                </a:solidFill>
                <a:latin typeface="Ibarra Real Nova"/>
              </a:rPr>
              <a:t> Supports both automatic and manual modes for user flexibility.</a:t>
            </a:r>
          </a:p>
          <a:p>
            <a:pPr algn="l">
              <a:lnSpc>
                <a:spcPts val="4839"/>
              </a:lnSpc>
            </a:pPr>
          </a:p>
          <a:p>
            <a:pPr algn="l">
              <a:lnSpc>
                <a:spcPts val="5891"/>
              </a:lnSpc>
            </a:pPr>
            <a:r>
              <a:rPr lang="en-US" sz="4208" spc="-33">
                <a:solidFill>
                  <a:srgbClr val="FFFFFF"/>
                </a:solidFill>
                <a:latin typeface="Ibarra Real Nova Bold"/>
              </a:rPr>
              <a:t>Scalability: </a:t>
            </a:r>
            <a:r>
              <a:rPr lang="en-US" sz="4208" spc="-33">
                <a:solidFill>
                  <a:srgbClr val="DBDBDB"/>
                </a:solidFill>
                <a:latin typeface="Ibarra Real Nova"/>
              </a:rPr>
              <a:t>Easily expandable for more sensors and lights.</a:t>
            </a:r>
          </a:p>
        </p:txBody>
      </p:sp>
      <p:grpSp>
        <p:nvGrpSpPr>
          <p:cNvPr name="Group 9" id="9"/>
          <p:cNvGrpSpPr/>
          <p:nvPr/>
        </p:nvGrpSpPr>
        <p:grpSpPr>
          <a:xfrm rot="0">
            <a:off x="1028700" y="4073236"/>
            <a:ext cx="1747006" cy="1298223"/>
            <a:chOff x="0" y="0"/>
            <a:chExt cx="2329341" cy="1730964"/>
          </a:xfrm>
        </p:grpSpPr>
        <p:sp>
          <p:nvSpPr>
            <p:cNvPr name="Freeform 10" id="10"/>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1" id="11"/>
          <p:cNvGrpSpPr/>
          <p:nvPr/>
        </p:nvGrpSpPr>
        <p:grpSpPr>
          <a:xfrm rot="0">
            <a:off x="1028700" y="5914384"/>
            <a:ext cx="1747006" cy="1298223"/>
            <a:chOff x="0" y="0"/>
            <a:chExt cx="2329341" cy="1730964"/>
          </a:xfrm>
        </p:grpSpPr>
        <p:sp>
          <p:nvSpPr>
            <p:cNvPr name="Freeform 12" id="12"/>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3" id="13"/>
          <p:cNvGrpSpPr/>
          <p:nvPr/>
        </p:nvGrpSpPr>
        <p:grpSpPr>
          <a:xfrm rot="0">
            <a:off x="1028700" y="7759438"/>
            <a:ext cx="1747006" cy="1298223"/>
            <a:chOff x="0" y="0"/>
            <a:chExt cx="2329341" cy="1730964"/>
          </a:xfrm>
        </p:grpSpPr>
        <p:sp>
          <p:nvSpPr>
            <p:cNvPr name="Freeform 14" id="14"/>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5" id="15"/>
          <p:cNvGrpSpPr/>
          <p:nvPr/>
        </p:nvGrpSpPr>
        <p:grpSpPr>
          <a:xfrm rot="0">
            <a:off x="1028700" y="2232088"/>
            <a:ext cx="1747006" cy="1298223"/>
            <a:chOff x="0" y="0"/>
            <a:chExt cx="2329341" cy="1730964"/>
          </a:xfrm>
        </p:grpSpPr>
        <p:sp>
          <p:nvSpPr>
            <p:cNvPr name="Freeform 16" id="16"/>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5"/>
              <a:stretch>
                <a:fillRect l="-43204" t="0" r="-43206" b="2"/>
              </a:stretch>
            </a:blipFill>
          </p:spPr>
        </p:sp>
      </p:grpSp>
      <p:grpSp>
        <p:nvGrpSpPr>
          <p:cNvPr name="Group 17" id="17"/>
          <p:cNvGrpSpPr/>
          <p:nvPr/>
        </p:nvGrpSpPr>
        <p:grpSpPr>
          <a:xfrm rot="0">
            <a:off x="3527025" y="656466"/>
            <a:ext cx="6080619" cy="1141305"/>
            <a:chOff x="0" y="0"/>
            <a:chExt cx="8107492" cy="1521740"/>
          </a:xfrm>
        </p:grpSpPr>
        <p:sp>
          <p:nvSpPr>
            <p:cNvPr name="TextBox 18" id="18"/>
            <p:cNvSpPr txBox="true"/>
            <p:nvPr/>
          </p:nvSpPr>
          <p:spPr>
            <a:xfrm rot="0">
              <a:off x="0" y="28575"/>
              <a:ext cx="8107492" cy="462885"/>
            </a:xfrm>
            <a:prstGeom prst="rect">
              <a:avLst/>
            </a:prstGeom>
          </p:spPr>
          <p:txBody>
            <a:bodyPr anchor="t" rtlCol="false" tIns="0" lIns="0" bIns="0" rIns="0">
              <a:spAutoFit/>
            </a:bodyPr>
            <a:lstStyle/>
            <a:p>
              <a:pPr algn="ctr">
                <a:lnSpc>
                  <a:spcPts val="2582"/>
                </a:lnSpc>
              </a:pPr>
            </a:p>
          </p:txBody>
        </p:sp>
        <p:sp>
          <p:nvSpPr>
            <p:cNvPr name="TextBox 19" id="19"/>
            <p:cNvSpPr txBox="true"/>
            <p:nvPr/>
          </p:nvSpPr>
          <p:spPr>
            <a:xfrm rot="0">
              <a:off x="0" y="514026"/>
              <a:ext cx="8107492" cy="1007713"/>
            </a:xfrm>
            <a:prstGeom prst="rect">
              <a:avLst/>
            </a:prstGeom>
          </p:spPr>
          <p:txBody>
            <a:bodyPr anchor="t" rtlCol="false" tIns="0" lIns="0" bIns="0" rIns="0">
              <a:spAutoFit/>
            </a:bodyPr>
            <a:lstStyle/>
            <a:p>
              <a:pPr algn="ctr">
                <a:lnSpc>
                  <a:spcPts val="5197"/>
                </a:lnSpc>
              </a:pPr>
              <a:r>
                <a:rPr lang="en-US" sz="5775" spc="-202">
                  <a:solidFill>
                    <a:srgbClr val="F6BA02"/>
                  </a:solidFill>
                  <a:latin typeface="Noto Serif Display"/>
                </a:rPr>
                <a:t>CONCLUSION</a:t>
              </a:r>
            </a:p>
          </p:txBody>
        </p:sp>
      </p:gr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881754" y="3701271"/>
            <a:ext cx="38100" cy="4498145"/>
            <a:chOff x="0" y="0"/>
            <a:chExt cx="50800" cy="5997527"/>
          </a:xfrm>
        </p:grpSpPr>
        <p:sp>
          <p:nvSpPr>
            <p:cNvPr name="Freeform 3" id="3"/>
            <p:cNvSpPr/>
            <p:nvPr/>
          </p:nvSpPr>
          <p:spPr>
            <a:xfrm flipH="false" flipV="false" rot="0">
              <a:off x="0" y="25400"/>
              <a:ext cx="50800" cy="5946775"/>
            </a:xfrm>
            <a:custGeom>
              <a:avLst/>
              <a:gdLst/>
              <a:ahLst/>
              <a:cxnLst/>
              <a:rect r="r" b="b" t="t" l="l"/>
              <a:pathLst>
                <a:path h="5946775" w="50800">
                  <a:moveTo>
                    <a:pt x="50800" y="0"/>
                  </a:moveTo>
                  <a:lnTo>
                    <a:pt x="50800" y="5946775"/>
                  </a:lnTo>
                  <a:lnTo>
                    <a:pt x="0" y="5946775"/>
                  </a:lnTo>
                  <a:lnTo>
                    <a:pt x="0" y="0"/>
                  </a:lnTo>
                  <a:close/>
                </a:path>
              </a:pathLst>
            </a:custGeom>
            <a:solidFill>
              <a:srgbClr val="FFFFFF"/>
            </a:solidFill>
          </p:spPr>
        </p:sp>
      </p:grpSp>
      <p:sp>
        <p:nvSpPr>
          <p:cNvPr name="Freeform 4" id="4"/>
          <p:cNvSpPr/>
          <p:nvPr/>
        </p:nvSpPr>
        <p:spPr>
          <a:xfrm flipH="false" flipV="false" rot="0">
            <a:off x="1752218" y="8180366"/>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52218" y="3720321"/>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52218" y="5781660"/>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641124" y="1653181"/>
            <a:ext cx="11005753" cy="1168405"/>
          </a:xfrm>
          <a:prstGeom prst="rect">
            <a:avLst/>
          </a:prstGeom>
        </p:spPr>
        <p:txBody>
          <a:bodyPr anchor="t" rtlCol="false" tIns="0" lIns="0" bIns="0" rIns="0">
            <a:spAutoFit/>
          </a:bodyPr>
          <a:lstStyle/>
          <a:p>
            <a:pPr algn="ctr">
              <a:lnSpc>
                <a:spcPts val="10077"/>
              </a:lnSpc>
            </a:pPr>
            <a:r>
              <a:rPr lang="en-US" sz="9689" spc="-77">
                <a:solidFill>
                  <a:srgbClr val="DBDBDB"/>
                </a:solidFill>
                <a:latin typeface="Noto Serif Display ExtraCondensed Ultra-Bold"/>
              </a:rPr>
              <a:t>Reference Papers</a:t>
            </a:r>
          </a:p>
        </p:txBody>
      </p:sp>
      <p:sp>
        <p:nvSpPr>
          <p:cNvPr name="TextBox 8" id="8"/>
          <p:cNvSpPr txBox="true"/>
          <p:nvPr/>
        </p:nvSpPr>
        <p:spPr>
          <a:xfrm rot="0">
            <a:off x="2284882" y="3379705"/>
            <a:ext cx="14974418" cy="1827910"/>
          </a:xfrm>
          <a:prstGeom prst="rect">
            <a:avLst/>
          </a:prstGeom>
        </p:spPr>
        <p:txBody>
          <a:bodyPr anchor="t" rtlCol="false" tIns="0" lIns="0" bIns="0" rIns="0">
            <a:spAutoFit/>
          </a:bodyPr>
          <a:lstStyle/>
          <a:p>
            <a:pPr algn="l">
              <a:lnSpc>
                <a:spcPts val="4759"/>
              </a:lnSpc>
            </a:pPr>
            <a:r>
              <a:rPr lang="en-US" sz="3399" spc="-26">
                <a:solidFill>
                  <a:srgbClr val="FFFFFF"/>
                </a:solidFill>
                <a:latin typeface="Ibarra Real Nova Italics"/>
              </a:rPr>
              <a:t> Agar Deo, Sachin Prakash and Asha Patil, “ZigBee-based Intelligent Street Lighting System”, 2nd International Conference on Devices, Circuits and Systems (ICDCS), 2014.</a:t>
            </a:r>
          </a:p>
        </p:txBody>
      </p:sp>
      <p:sp>
        <p:nvSpPr>
          <p:cNvPr name="TextBox 9" id="9"/>
          <p:cNvSpPr txBox="true"/>
          <p:nvPr/>
        </p:nvSpPr>
        <p:spPr>
          <a:xfrm rot="0">
            <a:off x="2324170" y="5545837"/>
            <a:ext cx="15339446" cy="2598843"/>
          </a:xfrm>
          <a:prstGeom prst="rect">
            <a:avLst/>
          </a:prstGeom>
        </p:spPr>
        <p:txBody>
          <a:bodyPr anchor="t" rtlCol="false" tIns="0" lIns="0" bIns="0" rIns="0">
            <a:spAutoFit/>
          </a:bodyPr>
          <a:lstStyle/>
          <a:p>
            <a:pPr algn="l">
              <a:lnSpc>
                <a:spcPts val="5065"/>
              </a:lnSpc>
            </a:pPr>
            <a:r>
              <a:rPr lang="en-US" sz="3399" spc="3">
                <a:solidFill>
                  <a:srgbClr val="FFFFFF"/>
                </a:solidFill>
                <a:latin typeface="Ibarra Real Nova Italics"/>
              </a:rPr>
              <a:t>Amey Manekar, J., Dr. Kshirsagar, Dr. R .V. (2016). ” Design and Implementation of Automatic Street Light Controller for Energy Optimization Using FPGA”, International Journal of Advanced Research in Comp</a:t>
            </a:r>
          </a:p>
          <a:p>
            <a:pPr algn="l">
              <a:lnSpc>
                <a:spcPts val="5065"/>
              </a:lnSpc>
            </a:pPr>
          </a:p>
        </p:txBody>
      </p:sp>
      <p:sp>
        <p:nvSpPr>
          <p:cNvPr name="TextBox 10" id="10"/>
          <p:cNvSpPr txBox="true"/>
          <p:nvPr/>
        </p:nvSpPr>
        <p:spPr>
          <a:xfrm rot="0">
            <a:off x="2284882" y="8030380"/>
            <a:ext cx="15339446" cy="1227920"/>
          </a:xfrm>
          <a:prstGeom prst="rect">
            <a:avLst/>
          </a:prstGeom>
        </p:spPr>
        <p:txBody>
          <a:bodyPr anchor="t" rtlCol="false" tIns="0" lIns="0" bIns="0" rIns="0">
            <a:spAutoFit/>
          </a:bodyPr>
          <a:lstStyle/>
          <a:p>
            <a:pPr algn="l">
              <a:lnSpc>
                <a:spcPts val="4759"/>
              </a:lnSpc>
            </a:pPr>
            <a:r>
              <a:rPr lang="en-US" sz="3399" spc="-26">
                <a:solidFill>
                  <a:srgbClr val="FFFFFF"/>
                </a:solidFill>
                <a:latin typeface="Ibarra Real Nova Italics"/>
              </a:rPr>
              <a:t>Vaishali Gupta, Krutika Thakur, Ritesh Thakur, “Based Smart Street Lights” International Journal of Research (IJR), Volume 2, Issue 10, October.</a:t>
            </a:r>
          </a:p>
        </p:txBody>
      </p:sp>
      <p:sp>
        <p:nvSpPr>
          <p:cNvPr name="Freeform 11" id="11"/>
          <p:cNvSpPr/>
          <p:nvPr/>
        </p:nvSpPr>
        <p:spPr>
          <a:xfrm flipH="false" flipV="false" rot="-10800000">
            <a:off x="3835471" y="-5460646"/>
            <a:ext cx="15243659" cy="15243659"/>
          </a:xfrm>
          <a:custGeom>
            <a:avLst/>
            <a:gdLst/>
            <a:ahLst/>
            <a:cxnLst/>
            <a:rect r="r" b="b" t="t" l="l"/>
            <a:pathLst>
              <a:path h="15243659" w="15243659">
                <a:moveTo>
                  <a:pt x="0" y="0"/>
                </a:moveTo>
                <a:lnTo>
                  <a:pt x="15243659" y="0"/>
                </a:lnTo>
                <a:lnTo>
                  <a:pt x="15243659" y="15243659"/>
                </a:lnTo>
                <a:lnTo>
                  <a:pt x="0" y="15243659"/>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782060" y="759342"/>
            <a:ext cx="71912" cy="8490010"/>
            <a:chOff x="0" y="0"/>
            <a:chExt cx="50800" cy="5997527"/>
          </a:xfrm>
        </p:grpSpPr>
        <p:sp>
          <p:nvSpPr>
            <p:cNvPr name="Freeform 3" id="3"/>
            <p:cNvSpPr/>
            <p:nvPr/>
          </p:nvSpPr>
          <p:spPr>
            <a:xfrm flipH="false" flipV="false" rot="0">
              <a:off x="0" y="25400"/>
              <a:ext cx="50800" cy="5946775"/>
            </a:xfrm>
            <a:custGeom>
              <a:avLst/>
              <a:gdLst/>
              <a:ahLst/>
              <a:cxnLst/>
              <a:rect r="r" b="b" t="t" l="l"/>
              <a:pathLst>
                <a:path h="5946775" w="50800">
                  <a:moveTo>
                    <a:pt x="50800" y="0"/>
                  </a:moveTo>
                  <a:lnTo>
                    <a:pt x="50800" y="5946775"/>
                  </a:lnTo>
                  <a:lnTo>
                    <a:pt x="0" y="5946775"/>
                  </a:lnTo>
                  <a:lnTo>
                    <a:pt x="0" y="0"/>
                  </a:lnTo>
                  <a:close/>
                </a:path>
              </a:pathLst>
            </a:custGeom>
            <a:solidFill>
              <a:srgbClr val="FFFFFF"/>
            </a:solidFill>
          </p:spPr>
        </p:sp>
      </p:grpSp>
      <p:sp>
        <p:nvSpPr>
          <p:cNvPr name="Freeform 4" id="4"/>
          <p:cNvSpPr/>
          <p:nvPr/>
        </p:nvSpPr>
        <p:spPr>
          <a:xfrm flipH="false" flipV="false" rot="0">
            <a:off x="669430" y="4994914"/>
            <a:ext cx="297173" cy="297173"/>
          </a:xfrm>
          <a:custGeom>
            <a:avLst/>
            <a:gdLst/>
            <a:ahLst/>
            <a:cxnLst/>
            <a:rect r="r" b="b" t="t" l="l"/>
            <a:pathLst>
              <a:path h="297173" w="297173">
                <a:moveTo>
                  <a:pt x="0" y="0"/>
                </a:moveTo>
                <a:lnTo>
                  <a:pt x="297173" y="0"/>
                </a:lnTo>
                <a:lnTo>
                  <a:pt x="297173" y="297172"/>
                </a:lnTo>
                <a:lnTo>
                  <a:pt x="0" y="2971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9430" y="2268082"/>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95199" y="3656051"/>
            <a:ext cx="271403" cy="271403"/>
          </a:xfrm>
          <a:custGeom>
            <a:avLst/>
            <a:gdLst/>
            <a:ahLst/>
            <a:cxnLst/>
            <a:rect r="r" b="b" t="t" l="l"/>
            <a:pathLst>
              <a:path h="271403" w="271403">
                <a:moveTo>
                  <a:pt x="0" y="0"/>
                </a:moveTo>
                <a:lnTo>
                  <a:pt x="271404" y="0"/>
                </a:lnTo>
                <a:lnTo>
                  <a:pt x="271404" y="271403"/>
                </a:lnTo>
                <a:lnTo>
                  <a:pt x="0" y="271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95199" y="880114"/>
            <a:ext cx="297173" cy="297173"/>
          </a:xfrm>
          <a:custGeom>
            <a:avLst/>
            <a:gdLst/>
            <a:ahLst/>
            <a:cxnLst/>
            <a:rect r="r" b="b" t="t" l="l"/>
            <a:pathLst>
              <a:path h="297173" w="297173">
                <a:moveTo>
                  <a:pt x="0" y="0"/>
                </a:moveTo>
                <a:lnTo>
                  <a:pt x="297173" y="0"/>
                </a:lnTo>
                <a:lnTo>
                  <a:pt x="297173" y="297172"/>
                </a:lnTo>
                <a:lnTo>
                  <a:pt x="0" y="2971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405261" y="816492"/>
            <a:ext cx="16230600" cy="6279073"/>
          </a:xfrm>
          <a:prstGeom prst="rect">
            <a:avLst/>
          </a:prstGeom>
        </p:spPr>
        <p:txBody>
          <a:bodyPr anchor="t" rtlCol="false" tIns="0" lIns="0" bIns="0" rIns="0">
            <a:spAutoFit/>
          </a:bodyPr>
          <a:lstStyle/>
          <a:p>
            <a:pPr algn="ctr">
              <a:lnSpc>
                <a:spcPts val="3536"/>
              </a:lnSpc>
              <a:spcBef>
                <a:spcPct val="0"/>
              </a:spcBef>
            </a:pPr>
            <a:r>
              <a:rPr lang="en-US" sz="3399" spc="-26">
                <a:solidFill>
                  <a:srgbClr val="FFFFFF"/>
                </a:solidFill>
                <a:latin typeface="Ibarra Real Nova Italics"/>
              </a:rPr>
              <a:t>Prashanth. S U et al, “IoT Based Smart Street Lighting System,” International Journal of Engineering Research &amp; Technology (IJERT), Volume 10, No. 08, 2022 </a:t>
            </a:r>
          </a:p>
          <a:p>
            <a:pPr algn="ctr">
              <a:lnSpc>
                <a:spcPts val="3536"/>
              </a:lnSpc>
              <a:spcBef>
                <a:spcPct val="0"/>
              </a:spcBef>
            </a:pPr>
          </a:p>
          <a:p>
            <a:pPr algn="ctr">
              <a:lnSpc>
                <a:spcPts val="3536"/>
              </a:lnSpc>
              <a:spcBef>
                <a:spcPct val="0"/>
              </a:spcBef>
            </a:pPr>
            <a:r>
              <a:rPr lang="en-US" sz="3399" spc="-26">
                <a:solidFill>
                  <a:srgbClr val="FFFFFF"/>
                </a:solidFill>
                <a:latin typeface="Ibarra Real Nova Italics"/>
              </a:rPr>
              <a:t>  D.K. Saini et al, "Auto Streetlight Control with Detecting Vehicle Movement," Advances in Energy Technology, Springer, Singapore, pp. 279-288, 2022 </a:t>
            </a:r>
          </a:p>
          <a:p>
            <a:pPr algn="ctr">
              <a:lnSpc>
                <a:spcPts val="3536"/>
              </a:lnSpc>
              <a:spcBef>
                <a:spcPct val="0"/>
              </a:spcBef>
            </a:pPr>
          </a:p>
          <a:p>
            <a:pPr algn="ctr">
              <a:lnSpc>
                <a:spcPts val="3536"/>
              </a:lnSpc>
              <a:spcBef>
                <a:spcPct val="0"/>
              </a:spcBef>
            </a:pPr>
            <a:r>
              <a:rPr lang="en-US" sz="3399" spc="-26">
                <a:solidFill>
                  <a:srgbClr val="FFFFFF"/>
                </a:solidFill>
                <a:latin typeface="Ibarra Real Nova Italics"/>
              </a:rPr>
              <a:t> N. Sravani et al., "Street Light Controlling and Monitoring of Fault Detection using LoRa," International Journal for Modern Trends in Science and Technology, vol. 7, no. 12, pp. 242-245, 2021. </a:t>
            </a:r>
          </a:p>
          <a:p>
            <a:pPr algn="ctr">
              <a:lnSpc>
                <a:spcPts val="3536"/>
              </a:lnSpc>
              <a:spcBef>
                <a:spcPct val="0"/>
              </a:spcBef>
            </a:pPr>
            <a:r>
              <a:rPr lang="en-US" sz="3399" spc="-26">
                <a:solidFill>
                  <a:srgbClr val="FFFFFF"/>
                </a:solidFill>
                <a:latin typeface="Ibarra Real Nova Italics"/>
              </a:rPr>
              <a:t> Ashok Kumar Nanduri et al, “IoT based Automatic Damaged Street Light Fault Detection Management System,” (IJACSA) International Journal of Advanced Computer Science and Applications, Vol. 11, No. 8, 2020. </a:t>
            </a:r>
          </a:p>
          <a:p>
            <a:pPr algn="ctr">
              <a:lnSpc>
                <a:spcPts val="3536"/>
              </a:lnSpc>
              <a:spcBef>
                <a:spcPct val="0"/>
              </a:spcBef>
            </a:pPr>
          </a:p>
          <a:p>
            <a:pPr algn="ctr">
              <a:lnSpc>
                <a:spcPts val="3536"/>
              </a:lnSpc>
              <a:spcBef>
                <a:spcPct val="0"/>
              </a:spcBef>
            </a:pPr>
            <a:r>
              <a:rPr lang="en-US" sz="3399" spc="-26">
                <a:solidFill>
                  <a:srgbClr val="FFFFFF"/>
                </a:solidFill>
                <a:latin typeface="Ibarra Real Nova Italics"/>
              </a:rPr>
              <a:t> </a:t>
            </a:r>
          </a:p>
        </p:txBody>
      </p:sp>
      <p:sp>
        <p:nvSpPr>
          <p:cNvPr name="TextBox 9" id="9"/>
          <p:cNvSpPr txBox="true"/>
          <p:nvPr/>
        </p:nvSpPr>
        <p:spPr>
          <a:xfrm rot="0">
            <a:off x="1177286" y="6752976"/>
            <a:ext cx="17221978" cy="3145497"/>
          </a:xfrm>
          <a:prstGeom prst="rect">
            <a:avLst/>
          </a:prstGeom>
        </p:spPr>
        <p:txBody>
          <a:bodyPr anchor="t" rtlCol="false" tIns="0" lIns="0" bIns="0" rIns="0">
            <a:spAutoFit/>
          </a:bodyPr>
          <a:lstStyle/>
          <a:p>
            <a:pPr algn="ctr">
              <a:lnSpc>
                <a:spcPts val="3536"/>
              </a:lnSpc>
              <a:spcBef>
                <a:spcPct val="0"/>
              </a:spcBef>
            </a:pPr>
            <a:r>
              <a:rPr lang="en-US" sz="3399" spc="-26">
                <a:solidFill>
                  <a:srgbClr val="FFFFFF"/>
                </a:solidFill>
                <a:latin typeface="Ibarra Real Nova Bold Italics"/>
              </a:rPr>
              <a:t>C. Subramani et al., "Energy Efficiency and Pay-Back Calculation on Street Lighting Systems," The 11th National Conference on Mathematical Techniques and Applications, AIP Conf. Proc., vol. 2310, no. 1, 2019. </a:t>
            </a:r>
          </a:p>
          <a:p>
            <a:pPr algn="ctr">
              <a:lnSpc>
                <a:spcPts val="3536"/>
              </a:lnSpc>
              <a:spcBef>
                <a:spcPct val="0"/>
              </a:spcBef>
            </a:pPr>
          </a:p>
          <a:p>
            <a:pPr algn="ctr">
              <a:lnSpc>
                <a:spcPts val="3536"/>
              </a:lnSpc>
              <a:spcBef>
                <a:spcPct val="0"/>
              </a:spcBef>
            </a:pPr>
            <a:r>
              <a:rPr lang="en-US" sz="3399" spc="-26">
                <a:solidFill>
                  <a:srgbClr val="FFFFFF"/>
                </a:solidFill>
                <a:latin typeface="Ibarra Real Nova Bold Italics"/>
              </a:rPr>
              <a:t>  G.PRAVEEN et al , “National Highway Street Light Faulty Detection &amp; Monitoring System,” Journal of Emerging Technologies and Innovative Research (JETIR), Volume 6, No. 4, April 2019.</a:t>
            </a:r>
          </a:p>
        </p:txBody>
      </p:sp>
      <p:sp>
        <p:nvSpPr>
          <p:cNvPr name="Freeform 10" id="10"/>
          <p:cNvSpPr/>
          <p:nvPr/>
        </p:nvSpPr>
        <p:spPr>
          <a:xfrm flipH="false" flipV="false" rot="0">
            <a:off x="633474" y="8393174"/>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33474" y="6695826"/>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782060" y="759342"/>
            <a:ext cx="71912" cy="8490010"/>
            <a:chOff x="0" y="0"/>
            <a:chExt cx="50800" cy="5997527"/>
          </a:xfrm>
        </p:grpSpPr>
        <p:sp>
          <p:nvSpPr>
            <p:cNvPr name="Freeform 3" id="3"/>
            <p:cNvSpPr/>
            <p:nvPr/>
          </p:nvSpPr>
          <p:spPr>
            <a:xfrm flipH="false" flipV="false" rot="0">
              <a:off x="0" y="25400"/>
              <a:ext cx="50800" cy="5946775"/>
            </a:xfrm>
            <a:custGeom>
              <a:avLst/>
              <a:gdLst/>
              <a:ahLst/>
              <a:cxnLst/>
              <a:rect r="r" b="b" t="t" l="l"/>
              <a:pathLst>
                <a:path h="5946775" w="50800">
                  <a:moveTo>
                    <a:pt x="50800" y="0"/>
                  </a:moveTo>
                  <a:lnTo>
                    <a:pt x="50800" y="5946775"/>
                  </a:lnTo>
                  <a:lnTo>
                    <a:pt x="0" y="5946775"/>
                  </a:lnTo>
                  <a:lnTo>
                    <a:pt x="0" y="0"/>
                  </a:lnTo>
                  <a:close/>
                </a:path>
              </a:pathLst>
            </a:custGeom>
            <a:solidFill>
              <a:srgbClr val="FFFFFF"/>
            </a:solidFill>
          </p:spPr>
        </p:sp>
      </p:grpSp>
      <p:sp>
        <p:nvSpPr>
          <p:cNvPr name="Freeform 4" id="4"/>
          <p:cNvSpPr/>
          <p:nvPr/>
        </p:nvSpPr>
        <p:spPr>
          <a:xfrm flipH="false" flipV="false" rot="0">
            <a:off x="669430" y="4994914"/>
            <a:ext cx="297173" cy="297173"/>
          </a:xfrm>
          <a:custGeom>
            <a:avLst/>
            <a:gdLst/>
            <a:ahLst/>
            <a:cxnLst/>
            <a:rect r="r" b="b" t="t" l="l"/>
            <a:pathLst>
              <a:path h="297173" w="297173">
                <a:moveTo>
                  <a:pt x="0" y="0"/>
                </a:moveTo>
                <a:lnTo>
                  <a:pt x="297173" y="0"/>
                </a:lnTo>
                <a:lnTo>
                  <a:pt x="297173" y="297172"/>
                </a:lnTo>
                <a:lnTo>
                  <a:pt x="0" y="2971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95199" y="2603091"/>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5583351"/>
            <a:ext cx="271403" cy="271403"/>
          </a:xfrm>
          <a:custGeom>
            <a:avLst/>
            <a:gdLst/>
            <a:ahLst/>
            <a:cxnLst/>
            <a:rect r="r" b="b" t="t" l="l"/>
            <a:pathLst>
              <a:path h="271403" w="271403">
                <a:moveTo>
                  <a:pt x="0" y="0"/>
                </a:moveTo>
                <a:lnTo>
                  <a:pt x="271403" y="0"/>
                </a:lnTo>
                <a:lnTo>
                  <a:pt x="271403" y="271403"/>
                </a:lnTo>
                <a:lnTo>
                  <a:pt x="0" y="271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33474" y="759342"/>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199" y="8421749"/>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33474" y="6695826"/>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853972" y="816492"/>
            <a:ext cx="17128355" cy="5383765"/>
          </a:xfrm>
          <a:prstGeom prst="rect">
            <a:avLst/>
          </a:prstGeom>
        </p:spPr>
        <p:txBody>
          <a:bodyPr anchor="t" rtlCol="false" tIns="0" lIns="0" bIns="0" rIns="0">
            <a:spAutoFit/>
          </a:bodyPr>
          <a:lstStyle/>
          <a:p>
            <a:pPr algn="ctr">
              <a:lnSpc>
                <a:spcPts val="3536"/>
              </a:lnSpc>
              <a:spcBef>
                <a:spcPct val="0"/>
              </a:spcBef>
            </a:pPr>
            <a:r>
              <a:rPr lang="en-US" sz="3399" spc="-26">
                <a:solidFill>
                  <a:srgbClr val="FFFFFF"/>
                </a:solidFill>
                <a:latin typeface="Ibarra Real Nova Bold Italics"/>
              </a:rPr>
              <a:t>Intelligentsystem for monitoring andcontrolling of street lightusing the GSMtechnology, International conference on information processing, December 16- 19, 2015, by Swati rajes Parekar, prof ManojM. Dongre.</a:t>
            </a:r>
          </a:p>
          <a:p>
            <a:pPr algn="ctr">
              <a:lnSpc>
                <a:spcPts val="3536"/>
              </a:lnSpc>
              <a:spcBef>
                <a:spcPct val="0"/>
              </a:spcBef>
            </a:pPr>
          </a:p>
          <a:p>
            <a:pPr algn="ctr">
              <a:lnSpc>
                <a:spcPts val="3536"/>
              </a:lnSpc>
              <a:spcBef>
                <a:spcPct val="0"/>
              </a:spcBef>
            </a:pPr>
            <a:r>
              <a:rPr lang="en-US" sz="3399" spc="-26">
                <a:solidFill>
                  <a:srgbClr val="FFFFFF"/>
                </a:solidFill>
                <a:latin typeface="Ibarra Real Nova Bold Italics"/>
              </a:rPr>
              <a:t>  B. K. Subramanyam, K. Bhaskar Reddy, P. Ajay Kumar Reddy, “Design and Development of Intelligent Wireless Street Light Control and Monitoring System Along With GUI”, International Journal of Engineering Research and Applications (IJERA)Vol. 3, Issue 4, Jul- Aug 2013, pp.2115- 2119.</a:t>
            </a:r>
          </a:p>
          <a:p>
            <a:pPr algn="ctr">
              <a:lnSpc>
                <a:spcPts val="3536"/>
              </a:lnSpc>
              <a:spcBef>
                <a:spcPct val="0"/>
              </a:spcBef>
            </a:pPr>
          </a:p>
          <a:p>
            <a:pPr algn="ctr">
              <a:lnSpc>
                <a:spcPts val="3536"/>
              </a:lnSpc>
              <a:spcBef>
                <a:spcPct val="0"/>
              </a:spcBef>
            </a:pPr>
            <a:r>
              <a:rPr lang="en-US" sz="3399" spc="-26">
                <a:solidFill>
                  <a:srgbClr val="FFFFFF"/>
                </a:solidFill>
                <a:latin typeface="Ibarra Real Nova Bold Italics"/>
              </a:rPr>
              <a:t> Anila Devi Y, V. Jaya Prakash, “GSM Based Remote Control System of High Efficiency Intelligent Street Lighting System Using A Zigbee Network of Devices and Sensor” International Journal of Science and Research (IJSR) P.P 2319- 7064.</a:t>
            </a:r>
          </a:p>
        </p:txBody>
      </p:sp>
      <p:sp>
        <p:nvSpPr>
          <p:cNvPr name="TextBox 11" id="11"/>
          <p:cNvSpPr txBox="true"/>
          <p:nvPr/>
        </p:nvSpPr>
        <p:spPr>
          <a:xfrm rot="0">
            <a:off x="1028700" y="6752976"/>
            <a:ext cx="16999505" cy="3145497"/>
          </a:xfrm>
          <a:prstGeom prst="rect">
            <a:avLst/>
          </a:prstGeom>
        </p:spPr>
        <p:txBody>
          <a:bodyPr anchor="t" rtlCol="false" tIns="0" lIns="0" bIns="0" rIns="0">
            <a:spAutoFit/>
          </a:bodyPr>
          <a:lstStyle/>
          <a:p>
            <a:pPr algn="ctr">
              <a:lnSpc>
                <a:spcPts val="3536"/>
              </a:lnSpc>
              <a:spcBef>
                <a:spcPct val="0"/>
              </a:spcBef>
            </a:pPr>
            <a:r>
              <a:rPr lang="en-US" sz="3399" spc="-26">
                <a:solidFill>
                  <a:srgbClr val="FFFFFF"/>
                </a:solidFill>
                <a:latin typeface="Ibarra Real Nova Italics"/>
              </a:rPr>
              <a:t> B.Abinaya, S.Gurupriya, M.Pooja “IOT BASED SMART AND ADAPTIVE LIGHTING IN STREET LIGHTS ”2017 Second International Conference On Computing and Communications Technologies(ICCCT‟17) </a:t>
            </a:r>
          </a:p>
          <a:p>
            <a:pPr algn="ctr">
              <a:lnSpc>
                <a:spcPts val="3536"/>
              </a:lnSpc>
              <a:spcBef>
                <a:spcPct val="0"/>
              </a:spcBef>
            </a:pPr>
          </a:p>
          <a:p>
            <a:pPr algn="ctr">
              <a:lnSpc>
                <a:spcPts val="3536"/>
              </a:lnSpc>
              <a:spcBef>
                <a:spcPct val="0"/>
              </a:spcBef>
            </a:pPr>
            <a:r>
              <a:rPr lang="en-US" sz="3399" spc="-26">
                <a:solidFill>
                  <a:srgbClr val="FFFFFF"/>
                </a:solidFill>
                <a:latin typeface="Ibarra Real Nova Italics"/>
              </a:rPr>
              <a:t> Veena P C, Paulsy Tharakan, Hima Haridas, Ramya K, Riya Joju, Ms. Jyothis T S “Smart Street Light System based on Image Processing”2016 International Conference on Circuit, Power and Computing Technologies [ICCPCT]</a:t>
            </a: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4295852" y="5030034"/>
            <a:ext cx="9696295" cy="1726977"/>
          </a:xfrm>
          <a:prstGeom prst="rect">
            <a:avLst/>
          </a:prstGeom>
        </p:spPr>
        <p:txBody>
          <a:bodyPr anchor="t" rtlCol="false" tIns="0" lIns="0" bIns="0" rIns="0">
            <a:spAutoFit/>
          </a:bodyPr>
          <a:lstStyle/>
          <a:p>
            <a:pPr algn="ctr">
              <a:lnSpc>
                <a:spcPts val="14777"/>
              </a:lnSpc>
            </a:pPr>
            <a:r>
              <a:rPr lang="en-US" sz="14207" spc="-112">
                <a:solidFill>
                  <a:srgbClr val="FFFFFF"/>
                </a:solidFill>
                <a:latin typeface="Noto Serif Display ExtraCondensed Ultra-Bold"/>
              </a:rPr>
              <a:t>Thank Y</a:t>
            </a:r>
            <a:r>
              <a:rPr lang="en-US" sz="14207" spc="-112">
                <a:solidFill>
                  <a:srgbClr val="DBDBDB"/>
                </a:solidFill>
                <a:latin typeface="Noto Serif Display ExtraCondensed Ultra-Bold"/>
              </a:rPr>
              <a:t>ou</a:t>
            </a:r>
          </a:p>
        </p:txBody>
      </p:sp>
      <p:sp>
        <p:nvSpPr>
          <p:cNvPr name="TextBox 3" id="3"/>
          <p:cNvSpPr txBox="true"/>
          <p:nvPr/>
        </p:nvSpPr>
        <p:spPr>
          <a:xfrm rot="0">
            <a:off x="4982353" y="3745783"/>
            <a:ext cx="8323294" cy="811945"/>
          </a:xfrm>
          <a:prstGeom prst="rect">
            <a:avLst/>
          </a:prstGeom>
        </p:spPr>
        <p:txBody>
          <a:bodyPr anchor="t" rtlCol="false" tIns="0" lIns="0" bIns="0" rIns="0">
            <a:spAutoFit/>
          </a:bodyPr>
          <a:lstStyle/>
          <a:p>
            <a:pPr algn="ctr">
              <a:lnSpc>
                <a:spcPts val="6696"/>
              </a:lnSpc>
            </a:pPr>
            <a:r>
              <a:rPr lang="en-US" sz="4783">
                <a:solidFill>
                  <a:srgbClr val="EAC83D"/>
                </a:solidFill>
                <a:latin typeface="Sloop Script Pro Italics"/>
              </a:rPr>
              <a:t>REshma S  &amp; Reshma A  , Sandhya S</a:t>
            </a:r>
          </a:p>
        </p:txBody>
      </p:sp>
      <p:grpSp>
        <p:nvGrpSpPr>
          <p:cNvPr name="Group 4" id="4"/>
          <p:cNvGrpSpPr/>
          <p:nvPr/>
        </p:nvGrpSpPr>
        <p:grpSpPr>
          <a:xfrm rot="0">
            <a:off x="-1438777" y="475386"/>
            <a:ext cx="24289164" cy="11208738"/>
            <a:chOff x="0" y="0"/>
            <a:chExt cx="32385552" cy="14944984"/>
          </a:xfrm>
        </p:grpSpPr>
        <p:pic>
          <p:nvPicPr>
            <p:cNvPr name="Picture 5" id="5"/>
            <p:cNvPicPr>
              <a:picLocks noChangeAspect="true"/>
            </p:cNvPicPr>
            <p:nvPr/>
          </p:nvPicPr>
          <p:blipFill>
            <a:blip r:embed="rId2">
              <a:alphaModFix amt="16000"/>
            </a:blip>
            <a:srcRect l="0" t="26926" r="0" b="26926"/>
            <a:stretch>
              <a:fillRect/>
            </a:stretch>
          </p:blipFill>
          <p:spPr>
            <a:xfrm flipH="false" flipV="false">
              <a:off x="0" y="0"/>
              <a:ext cx="32385552" cy="14944984"/>
            </a:xfrm>
            <a:prstGeom prst="rect">
              <a:avLst/>
            </a:prstGeom>
          </p:spPr>
        </p:pic>
      </p:gr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888581" y="2346472"/>
          <a:ext cx="4050683" cy="2813546"/>
        </p:xfrm>
        <a:graphic>
          <a:graphicData uri="http://schemas.openxmlformats.org/drawingml/2006/table">
            <a:tbl>
              <a:tblPr/>
              <a:tblGrid>
                <a:gridCol w="495300"/>
                <a:gridCol w="3555383"/>
              </a:tblGrid>
              <a:tr h="991359">
                <a:tc>
                  <a:txBody>
                    <a:bodyPr anchor="t" rtlCol="false"/>
                    <a:lstStyle/>
                    <a:p>
                      <a:pPr algn="l">
                        <a:lnSpc>
                          <a:spcPts val="2897"/>
                        </a:lnSpc>
                        <a:defRPr/>
                      </a:pPr>
                      <a:r>
                        <a:rPr lang="en-US" sz="2069">
                          <a:solidFill>
                            <a:srgbClr val="FFFFFF"/>
                          </a:solidFill>
                          <a:latin typeface="Montserrat"/>
                        </a:rPr>
                        <a:t>1</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a:lnSpc>
                          <a:spcPts val="2897"/>
                        </a:lnSpc>
                        <a:defRPr/>
                      </a:pPr>
                      <a:r>
                        <a:rPr lang="en-US" sz="2069">
                          <a:solidFill>
                            <a:srgbClr val="FFFFFF"/>
                          </a:solidFill>
                          <a:latin typeface="Ibarra Real Nova"/>
                        </a:rPr>
                        <a:t>ABSTRACT</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895350">
                <a:tc>
                  <a:txBody>
                    <a:bodyPr anchor="t" rtlCol="false"/>
                    <a:lstStyle/>
                    <a:p>
                      <a:pPr algn="l">
                        <a:lnSpc>
                          <a:spcPts val="2897"/>
                        </a:lnSpc>
                        <a:defRPr/>
                      </a:pPr>
                      <a:r>
                        <a:rPr lang="en-US" sz="2069">
                          <a:solidFill>
                            <a:srgbClr val="FFFFFF"/>
                          </a:solidFill>
                          <a:latin typeface="Montserrat"/>
                        </a:rPr>
                        <a:t>2</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a:lnSpc>
                          <a:spcPts val="2897"/>
                        </a:lnSpc>
                        <a:defRPr/>
                      </a:pPr>
                      <a:r>
                        <a:rPr lang="en-US" sz="2069">
                          <a:solidFill>
                            <a:srgbClr val="FFFFFF"/>
                          </a:solidFill>
                          <a:latin typeface="Ibarra Real Nova"/>
                        </a:rPr>
                        <a:t>OBJECTIVE</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926836">
                <a:tc>
                  <a:txBody>
                    <a:bodyPr anchor="t" rtlCol="false"/>
                    <a:lstStyle/>
                    <a:p>
                      <a:pPr algn="l">
                        <a:lnSpc>
                          <a:spcPts val="2897"/>
                        </a:lnSpc>
                        <a:defRPr/>
                      </a:pPr>
                      <a:r>
                        <a:rPr lang="en-US" sz="2069">
                          <a:solidFill>
                            <a:srgbClr val="FFFFFF"/>
                          </a:solidFill>
                          <a:latin typeface="Montserrat"/>
                        </a:rPr>
                        <a:t>3</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a:lnSpc>
                          <a:spcPts val="2897"/>
                        </a:lnSpc>
                        <a:defRPr/>
                      </a:pPr>
                      <a:r>
                        <a:rPr lang="en-US" sz="2069">
                          <a:solidFill>
                            <a:srgbClr val="FFFFFF"/>
                          </a:solidFill>
                          <a:latin typeface="Ibarra Real Nova"/>
                        </a:rPr>
                        <a:t>PROBLEM STSTEMENT</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9888581" y="5160018"/>
          <a:ext cx="4972727" cy="2755900"/>
        </p:xfrm>
        <a:graphic>
          <a:graphicData uri="http://schemas.openxmlformats.org/drawingml/2006/table">
            <a:tbl>
              <a:tblPr/>
              <a:tblGrid>
                <a:gridCol w="372106"/>
                <a:gridCol w="4600622"/>
              </a:tblGrid>
              <a:tr h="909103">
                <a:tc>
                  <a:txBody>
                    <a:bodyPr anchor="t" rtlCol="false"/>
                    <a:lstStyle/>
                    <a:p>
                      <a:pPr algn="l">
                        <a:lnSpc>
                          <a:spcPts val="2897"/>
                        </a:lnSpc>
                        <a:defRPr/>
                      </a:pPr>
                      <a:r>
                        <a:rPr lang="en-US" sz="2069">
                          <a:solidFill>
                            <a:srgbClr val="FFFFFF"/>
                          </a:solidFill>
                          <a:latin typeface="Montserrat"/>
                        </a:rPr>
                        <a:t>4</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a:lnSpc>
                          <a:spcPts val="2897"/>
                        </a:lnSpc>
                        <a:defRPr/>
                      </a:pPr>
                      <a:r>
                        <a:rPr lang="en-US" sz="2069">
                          <a:solidFill>
                            <a:srgbClr val="FFFFFF"/>
                          </a:solidFill>
                          <a:latin typeface="Ibarra Real Nova"/>
                        </a:rPr>
                        <a:t>EXISTING SYSTEM</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928164">
                <a:tc>
                  <a:txBody>
                    <a:bodyPr anchor="t" rtlCol="false"/>
                    <a:lstStyle/>
                    <a:p>
                      <a:pPr algn="l">
                        <a:lnSpc>
                          <a:spcPts val="2897"/>
                        </a:lnSpc>
                        <a:defRPr/>
                      </a:pPr>
                      <a:r>
                        <a:rPr lang="en-US" sz="2069">
                          <a:solidFill>
                            <a:srgbClr val="FFFFFF"/>
                          </a:solidFill>
                          <a:latin typeface="Montserrat"/>
                        </a:rPr>
                        <a:t>5</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a:lnSpc>
                          <a:spcPts val="2897"/>
                        </a:lnSpc>
                        <a:defRPr/>
                      </a:pPr>
                      <a:r>
                        <a:rPr lang="en-US" sz="2069">
                          <a:solidFill>
                            <a:srgbClr val="FFFFFF"/>
                          </a:solidFill>
                          <a:latin typeface="Ibarra Real Nova"/>
                        </a:rPr>
                        <a:t>PROPOSED SYSTEM</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918633">
                <a:tc>
                  <a:txBody>
                    <a:bodyPr anchor="t" rtlCol="false"/>
                    <a:lstStyle/>
                    <a:p>
                      <a:pPr algn="l">
                        <a:lnSpc>
                          <a:spcPts val="2897"/>
                        </a:lnSpc>
                        <a:defRPr/>
                      </a:pPr>
                      <a:r>
                        <a:rPr lang="en-US" sz="2069">
                          <a:solidFill>
                            <a:srgbClr val="FFFFFF"/>
                          </a:solidFill>
                          <a:latin typeface="Montserrat"/>
                        </a:rPr>
                        <a:t>6</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a:lnSpc>
                          <a:spcPts val="2897"/>
                        </a:lnSpc>
                        <a:defRPr/>
                      </a:pPr>
                      <a:r>
                        <a:rPr lang="en-US" sz="2069">
                          <a:solidFill>
                            <a:srgbClr val="FFFFFF"/>
                          </a:solidFill>
                          <a:latin typeface="Ibarra Real Nova"/>
                        </a:rPr>
                        <a:t>SYSTEM ARCHITECTURE</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10207273" y="7597450"/>
          <a:ext cx="3731991" cy="1584417"/>
        </p:xfrm>
        <a:graphic>
          <a:graphicData uri="http://schemas.openxmlformats.org/drawingml/2006/table">
            <a:tbl>
              <a:tblPr/>
              <a:tblGrid>
                <a:gridCol w="3731991"/>
              </a:tblGrid>
              <a:tr h="1584417">
                <a:tc>
                  <a:txBody>
                    <a:bodyPr anchor="t" rtlCol="false"/>
                    <a:lstStyle/>
                    <a:p>
                      <a:pPr algn="l">
                        <a:lnSpc>
                          <a:spcPts val="2897"/>
                        </a:lnSpc>
                        <a:defRPr/>
                      </a:pPr>
                      <a:r>
                        <a:rPr lang="en-US" sz="2069">
                          <a:solidFill>
                            <a:srgbClr val="FFFFFF"/>
                          </a:solidFill>
                          <a:latin typeface="Ibarra Real Nova"/>
                        </a:rPr>
                        <a:t>REFERENCE PAPERS</a:t>
                      </a:r>
                      <a:endParaRPr lang="en-US" sz="1100"/>
                    </a:p>
                  </a:txBody>
                  <a:tcPr marL="190500" marR="190500" marT="190500" marB="190500"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bl>
          </a:graphicData>
        </a:graphic>
      </p:graphicFrame>
      <p:sp>
        <p:nvSpPr>
          <p:cNvPr name="TextBox 5" id="5"/>
          <p:cNvSpPr txBox="true"/>
          <p:nvPr/>
        </p:nvSpPr>
        <p:spPr>
          <a:xfrm rot="0">
            <a:off x="2959708" y="3689629"/>
            <a:ext cx="5098615" cy="813032"/>
          </a:xfrm>
          <a:prstGeom prst="rect">
            <a:avLst/>
          </a:prstGeom>
        </p:spPr>
        <p:txBody>
          <a:bodyPr anchor="t" rtlCol="false" tIns="0" lIns="0" bIns="0" rIns="0">
            <a:spAutoFit/>
          </a:bodyPr>
          <a:lstStyle/>
          <a:p>
            <a:pPr algn="l">
              <a:lnSpc>
                <a:spcPts val="8287"/>
              </a:lnSpc>
            </a:pPr>
            <a:r>
              <a:rPr lang="en-US" sz="9866" spc="-276">
                <a:solidFill>
                  <a:srgbClr val="FFFFFF"/>
                </a:solidFill>
                <a:latin typeface="Noto Serif Display ExtraCondensed Heavy"/>
              </a:rPr>
              <a:t>Agenda</a:t>
            </a:r>
          </a:p>
        </p:txBody>
      </p:sp>
      <p:sp>
        <p:nvSpPr>
          <p:cNvPr name="TextBox 6" id="6"/>
          <p:cNvSpPr txBox="true"/>
          <p:nvPr/>
        </p:nvSpPr>
        <p:spPr>
          <a:xfrm rot="0">
            <a:off x="9289858" y="8189837"/>
            <a:ext cx="1826249" cy="371068"/>
          </a:xfrm>
          <a:prstGeom prst="rect">
            <a:avLst/>
          </a:prstGeom>
        </p:spPr>
        <p:txBody>
          <a:bodyPr anchor="t" rtlCol="false" tIns="0" lIns="0" bIns="0" rIns="0">
            <a:spAutoFit/>
          </a:bodyPr>
          <a:lstStyle/>
          <a:p>
            <a:pPr algn="ctr">
              <a:lnSpc>
                <a:spcPts val="2711"/>
              </a:lnSpc>
            </a:pPr>
            <a:r>
              <a:rPr lang="en-US" sz="2070" spc="8">
                <a:solidFill>
                  <a:srgbClr val="FFFFFF"/>
                </a:solidFill>
                <a:latin typeface="Ibarra Real Nova"/>
              </a:rPr>
              <a:t>7</a:t>
            </a:r>
          </a:p>
        </p:txBody>
      </p:sp>
      <p:grpSp>
        <p:nvGrpSpPr>
          <p:cNvPr name="Group 7" id="7"/>
          <p:cNvGrpSpPr/>
          <p:nvPr/>
        </p:nvGrpSpPr>
        <p:grpSpPr>
          <a:xfrm rot="0">
            <a:off x="-3187664" y="4870015"/>
            <a:ext cx="7140480" cy="9258322"/>
            <a:chOff x="0" y="0"/>
            <a:chExt cx="6797299" cy="8813353"/>
          </a:xfrm>
        </p:grpSpPr>
        <p:sp>
          <p:nvSpPr>
            <p:cNvPr name="Freeform 8" id="8"/>
            <p:cNvSpPr/>
            <p:nvPr/>
          </p:nvSpPr>
          <p:spPr>
            <a:xfrm flipH="false" flipV="false" rot="0">
              <a:off x="0" y="0"/>
              <a:ext cx="6797294" cy="8813292"/>
            </a:xfrm>
            <a:custGeom>
              <a:avLst/>
              <a:gdLst/>
              <a:ahLst/>
              <a:cxnLst/>
              <a:rect r="r" b="b" t="t" l="l"/>
              <a:pathLst>
                <a:path h="8813292" w="6797294">
                  <a:moveTo>
                    <a:pt x="0" y="0"/>
                  </a:moveTo>
                  <a:lnTo>
                    <a:pt x="6797294" y="0"/>
                  </a:lnTo>
                  <a:lnTo>
                    <a:pt x="6797294" y="8813292"/>
                  </a:lnTo>
                  <a:lnTo>
                    <a:pt x="0" y="8813292"/>
                  </a:lnTo>
                  <a:lnTo>
                    <a:pt x="0" y="0"/>
                  </a:lnTo>
                  <a:close/>
                </a:path>
              </a:pathLst>
            </a:custGeom>
            <a:blipFill>
              <a:blip r:embed="rId2"/>
              <a:stretch>
                <a:fillRect l="0" t="-9" r="0" b="-10"/>
              </a:stretch>
            </a:blipFill>
          </p:spPr>
        </p:sp>
      </p:grpSp>
      <p:sp>
        <p:nvSpPr>
          <p:cNvPr name="Freeform 9" id="9"/>
          <p:cNvSpPr/>
          <p:nvPr/>
        </p:nvSpPr>
        <p:spPr>
          <a:xfrm flipH="false" flipV="false" rot="-10800000">
            <a:off x="7487560" y="6537968"/>
            <a:ext cx="15243659" cy="15243659"/>
          </a:xfrm>
          <a:custGeom>
            <a:avLst/>
            <a:gdLst/>
            <a:ahLst/>
            <a:cxnLst/>
            <a:rect r="r" b="b" t="t" l="l"/>
            <a:pathLst>
              <a:path h="15243659" w="15243659">
                <a:moveTo>
                  <a:pt x="0" y="0"/>
                </a:moveTo>
                <a:lnTo>
                  <a:pt x="15243659" y="0"/>
                </a:lnTo>
                <a:lnTo>
                  <a:pt x="15243659" y="15243659"/>
                </a:lnTo>
                <a:lnTo>
                  <a:pt x="0" y="15243659"/>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522171" y="1685261"/>
            <a:ext cx="5080243" cy="7257490"/>
            <a:chOff x="0" y="0"/>
            <a:chExt cx="6773657" cy="9676653"/>
          </a:xfrm>
        </p:grpSpPr>
        <p:sp>
          <p:nvSpPr>
            <p:cNvPr name="Freeform 3" id="3"/>
            <p:cNvSpPr/>
            <p:nvPr/>
          </p:nvSpPr>
          <p:spPr>
            <a:xfrm flipH="false" flipV="false" rot="0">
              <a:off x="0" y="0"/>
              <a:ext cx="6773672" cy="9676638"/>
            </a:xfrm>
            <a:custGeom>
              <a:avLst/>
              <a:gdLst/>
              <a:ahLst/>
              <a:cxnLst/>
              <a:rect r="r" b="b" t="t" l="l"/>
              <a:pathLst>
                <a:path h="9676638" w="6773672">
                  <a:moveTo>
                    <a:pt x="3386836" y="9676638"/>
                  </a:moveTo>
                  <a:cubicBezTo>
                    <a:pt x="1517269" y="9676638"/>
                    <a:pt x="0" y="8159369"/>
                    <a:pt x="0" y="6289802"/>
                  </a:cubicBezTo>
                  <a:lnTo>
                    <a:pt x="0" y="3386836"/>
                  </a:lnTo>
                  <a:cubicBezTo>
                    <a:pt x="0" y="1517269"/>
                    <a:pt x="1517269" y="0"/>
                    <a:pt x="3386836" y="0"/>
                  </a:cubicBezTo>
                  <a:cubicBezTo>
                    <a:pt x="5256403" y="0"/>
                    <a:pt x="6773672" y="1517269"/>
                    <a:pt x="6773672" y="3386836"/>
                  </a:cubicBezTo>
                  <a:lnTo>
                    <a:pt x="6773672" y="6289802"/>
                  </a:lnTo>
                  <a:cubicBezTo>
                    <a:pt x="6773672" y="8159369"/>
                    <a:pt x="5256403" y="9676638"/>
                    <a:pt x="3386836" y="9676638"/>
                  </a:cubicBezTo>
                  <a:close/>
                </a:path>
              </a:pathLst>
            </a:custGeom>
            <a:blipFill>
              <a:blip r:embed="rId2"/>
              <a:stretch>
                <a:fillRect l="-76983" t="0" r="-76983" b="0"/>
              </a:stretch>
            </a:blipFill>
          </p:spPr>
        </p:sp>
      </p:grpSp>
      <p:grpSp>
        <p:nvGrpSpPr>
          <p:cNvPr name="Group 4" id="4"/>
          <p:cNvGrpSpPr/>
          <p:nvPr/>
        </p:nvGrpSpPr>
        <p:grpSpPr>
          <a:xfrm rot="831402">
            <a:off x="12426617" y="-514342"/>
            <a:ext cx="7598418" cy="2023079"/>
            <a:chOff x="0" y="0"/>
            <a:chExt cx="10131224" cy="2697439"/>
          </a:xfrm>
        </p:grpSpPr>
        <p:sp>
          <p:nvSpPr>
            <p:cNvPr name="Freeform 5" id="5"/>
            <p:cNvSpPr/>
            <p:nvPr/>
          </p:nvSpPr>
          <p:spPr>
            <a:xfrm flipH="false" flipV="false" rot="0">
              <a:off x="0" y="0"/>
              <a:ext cx="10131171" cy="2697480"/>
            </a:xfrm>
            <a:custGeom>
              <a:avLst/>
              <a:gdLst/>
              <a:ahLst/>
              <a:cxnLst/>
              <a:rect r="r" b="b" t="t" l="l"/>
              <a:pathLst>
                <a:path h="2697480" w="10131171">
                  <a:moveTo>
                    <a:pt x="0" y="0"/>
                  </a:moveTo>
                  <a:lnTo>
                    <a:pt x="10131171" y="0"/>
                  </a:lnTo>
                  <a:lnTo>
                    <a:pt x="10131171" y="2697480"/>
                  </a:lnTo>
                  <a:lnTo>
                    <a:pt x="0" y="2697480"/>
                  </a:lnTo>
                  <a:lnTo>
                    <a:pt x="0" y="0"/>
                  </a:lnTo>
                  <a:close/>
                </a:path>
              </a:pathLst>
            </a:custGeom>
            <a:blipFill>
              <a:blip r:embed="rId3"/>
              <a:stretch>
                <a:fillRect l="-10" t="0" r="-10" b="1"/>
              </a:stretch>
            </a:blipFill>
          </p:spPr>
        </p:sp>
      </p:grpSp>
      <p:sp>
        <p:nvSpPr>
          <p:cNvPr name="TextBox 6" id="6"/>
          <p:cNvSpPr txBox="true"/>
          <p:nvPr/>
        </p:nvSpPr>
        <p:spPr>
          <a:xfrm rot="0">
            <a:off x="6655007" y="3049915"/>
            <a:ext cx="10604293" cy="4830410"/>
          </a:xfrm>
          <a:prstGeom prst="rect">
            <a:avLst/>
          </a:prstGeom>
        </p:spPr>
        <p:txBody>
          <a:bodyPr anchor="t" rtlCol="false" tIns="0" lIns="0" bIns="0" rIns="0">
            <a:spAutoFit/>
          </a:bodyPr>
          <a:lstStyle/>
          <a:p>
            <a:pPr algn="l" marL="641723" indent="-213908" lvl="2">
              <a:lnSpc>
                <a:spcPts val="4855"/>
              </a:lnSpc>
              <a:buFont typeface="Arial"/>
              <a:buChar char="⚬"/>
            </a:pPr>
            <a:r>
              <a:rPr lang="en-US" sz="2806" spc="10">
                <a:solidFill>
                  <a:srgbClr val="FFFFFF"/>
                </a:solidFill>
                <a:latin typeface="Ibarra Real Nova"/>
              </a:rPr>
              <a:t>Exploring IoT for smart streetlights, this project integrates automatic light control based on sunlight intensity ,motion and a fault detection system with alerts.</a:t>
            </a:r>
          </a:p>
          <a:p>
            <a:pPr algn="l" marL="641681" indent="-213894" lvl="2">
              <a:lnSpc>
                <a:spcPts val="4853"/>
              </a:lnSpc>
              <a:buFont typeface="Arial"/>
              <a:buChar char="⚬"/>
            </a:pPr>
            <a:r>
              <a:rPr lang="en-US" sz="2807" spc="8">
                <a:solidFill>
                  <a:srgbClr val="FFFFFF"/>
                </a:solidFill>
                <a:latin typeface="Ibarra Real Nova"/>
              </a:rPr>
              <a:t>LDR automates light based on sunlight, infrared adjusts brightness for efficiency and safety.</a:t>
            </a:r>
          </a:p>
          <a:p>
            <a:pPr algn="l" marL="641723" indent="-213908" lvl="2">
              <a:lnSpc>
                <a:spcPts val="4855"/>
              </a:lnSpc>
              <a:buFont typeface="Arial"/>
              <a:buChar char="⚬"/>
            </a:pPr>
            <a:r>
              <a:rPr lang="en-US" sz="2806" spc="10">
                <a:solidFill>
                  <a:srgbClr val="FFFFFF"/>
                </a:solidFill>
                <a:latin typeface="Ibarra Real Nova"/>
              </a:rPr>
              <a:t>IR senses for motions and increases the brightness of LED.</a:t>
            </a:r>
          </a:p>
          <a:p>
            <a:pPr algn="l" marL="641680" indent="-213893" lvl="2">
              <a:lnSpc>
                <a:spcPts val="4855"/>
              </a:lnSpc>
              <a:buFont typeface="Arial"/>
              <a:buChar char="⚬"/>
            </a:pPr>
            <a:r>
              <a:rPr lang="en-US" sz="2806" spc="10">
                <a:solidFill>
                  <a:srgbClr val="FFFFFF"/>
                </a:solidFill>
                <a:latin typeface="Ibarra Real Nova"/>
              </a:rPr>
              <a:t>Motion-sensing optimizes energy and enhances safety in India's tech-driven smart streetlights.</a:t>
            </a:r>
          </a:p>
        </p:txBody>
      </p:sp>
      <p:sp>
        <p:nvSpPr>
          <p:cNvPr name="Freeform 7" id="7"/>
          <p:cNvSpPr/>
          <p:nvPr/>
        </p:nvSpPr>
        <p:spPr>
          <a:xfrm flipH="false" flipV="false" rot="-5400000">
            <a:off x="-8641245" y="-2478329"/>
            <a:ext cx="15243659" cy="15243659"/>
          </a:xfrm>
          <a:custGeom>
            <a:avLst/>
            <a:gdLst/>
            <a:ahLst/>
            <a:cxnLst/>
            <a:rect r="r" b="b" t="t" l="l"/>
            <a:pathLst>
              <a:path h="15243659" w="15243659">
                <a:moveTo>
                  <a:pt x="0" y="0"/>
                </a:moveTo>
                <a:lnTo>
                  <a:pt x="15243659" y="0"/>
                </a:lnTo>
                <a:lnTo>
                  <a:pt x="15243659" y="15243658"/>
                </a:lnTo>
                <a:lnTo>
                  <a:pt x="0" y="15243658"/>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874836" y="6795881"/>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874836" y="6078833"/>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874836" y="4994913"/>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6874836" y="3192790"/>
            <a:ext cx="297173" cy="297173"/>
          </a:xfrm>
          <a:custGeom>
            <a:avLst/>
            <a:gdLst/>
            <a:ahLst/>
            <a:cxnLst/>
            <a:rect r="r" b="b" t="t" l="l"/>
            <a:pathLst>
              <a:path h="297173" w="297173">
                <a:moveTo>
                  <a:pt x="0" y="0"/>
                </a:moveTo>
                <a:lnTo>
                  <a:pt x="297173" y="0"/>
                </a:lnTo>
                <a:lnTo>
                  <a:pt x="297173" y="297173"/>
                </a:lnTo>
                <a:lnTo>
                  <a:pt x="0" y="297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602414" y="1286133"/>
            <a:ext cx="6133119" cy="1103055"/>
          </a:xfrm>
          <a:prstGeom prst="rect">
            <a:avLst/>
          </a:prstGeom>
        </p:spPr>
        <p:txBody>
          <a:bodyPr anchor="t" rtlCol="false" tIns="0" lIns="0" bIns="0" rIns="0">
            <a:spAutoFit/>
          </a:bodyPr>
          <a:lstStyle/>
          <a:p>
            <a:pPr algn="l">
              <a:lnSpc>
                <a:spcPts val="9658"/>
              </a:lnSpc>
            </a:pPr>
            <a:r>
              <a:rPr lang="en-US" sz="9288" spc="-73">
                <a:solidFill>
                  <a:srgbClr val="F1F0EA"/>
                </a:solidFill>
                <a:latin typeface="Noto Serif Display ExtraCondensed Ultra-Bold"/>
              </a:rPr>
              <a:t>Abstract</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9331497" y="982872"/>
            <a:ext cx="8726148" cy="2491270"/>
          </a:xfrm>
          <a:prstGeom prst="rect">
            <a:avLst/>
          </a:prstGeom>
        </p:spPr>
        <p:txBody>
          <a:bodyPr anchor="t" rtlCol="false" tIns="0" lIns="0" bIns="0" rIns="0">
            <a:spAutoFit/>
          </a:bodyPr>
          <a:lstStyle/>
          <a:p>
            <a:pPr algn="l">
              <a:lnSpc>
                <a:spcPts val="4958"/>
              </a:lnSpc>
            </a:pPr>
            <a:r>
              <a:rPr lang="en-US" sz="3543" spc="10">
                <a:solidFill>
                  <a:srgbClr val="FFFFFF"/>
                </a:solidFill>
                <a:latin typeface="Ibarra Real Nova"/>
              </a:rPr>
              <a:t>Traditional lighting systems lack automation and remote control, leading to inefficient energy usage.</a:t>
            </a:r>
          </a:p>
          <a:p>
            <a:pPr algn="l">
              <a:lnSpc>
                <a:spcPts val="4960"/>
              </a:lnSpc>
            </a:pPr>
          </a:p>
        </p:txBody>
      </p:sp>
      <p:sp>
        <p:nvSpPr>
          <p:cNvPr name="TextBox 3" id="3"/>
          <p:cNvSpPr txBox="true"/>
          <p:nvPr/>
        </p:nvSpPr>
        <p:spPr>
          <a:xfrm rot="0">
            <a:off x="9331497" y="6349642"/>
            <a:ext cx="8194480" cy="2312549"/>
          </a:xfrm>
          <a:prstGeom prst="rect">
            <a:avLst/>
          </a:prstGeom>
        </p:spPr>
        <p:txBody>
          <a:bodyPr anchor="t" rtlCol="false" tIns="0" lIns="0" bIns="0" rIns="0">
            <a:spAutoFit/>
          </a:bodyPr>
          <a:lstStyle/>
          <a:p>
            <a:pPr algn="l">
              <a:lnSpc>
                <a:spcPts val="4636"/>
              </a:lnSpc>
            </a:pPr>
            <a:r>
              <a:rPr lang="en-US" sz="3539" spc="13">
                <a:solidFill>
                  <a:srgbClr val="FFFFFF"/>
                </a:solidFill>
                <a:latin typeface="Ibarra Real Nova"/>
              </a:rPr>
              <a:t>So to overcome this our project aims to develop a smart lighting system that integrates LDR and IR sensors with Blynk for efficient and automated light control.</a:t>
            </a:r>
          </a:p>
        </p:txBody>
      </p:sp>
      <p:sp>
        <p:nvSpPr>
          <p:cNvPr name="TextBox 4" id="4"/>
          <p:cNvSpPr txBox="true"/>
          <p:nvPr/>
        </p:nvSpPr>
        <p:spPr>
          <a:xfrm rot="0">
            <a:off x="9331497" y="3803464"/>
            <a:ext cx="8546082" cy="1731587"/>
          </a:xfrm>
          <a:prstGeom prst="rect">
            <a:avLst/>
          </a:prstGeom>
        </p:spPr>
        <p:txBody>
          <a:bodyPr anchor="t" rtlCol="false" tIns="0" lIns="0" bIns="0" rIns="0">
            <a:spAutoFit/>
          </a:bodyPr>
          <a:lstStyle/>
          <a:p>
            <a:pPr algn="l">
              <a:lnSpc>
                <a:spcPts val="4636"/>
              </a:lnSpc>
            </a:pPr>
            <a:r>
              <a:rPr lang="en-US" sz="3539" spc="13">
                <a:solidFill>
                  <a:srgbClr val="FFFFFF"/>
                </a:solidFill>
                <a:latin typeface="Ibarra Real Nova"/>
              </a:rPr>
              <a:t>Manual operation of lights can be inconvenient and does not leverage sensor data for optimal functionality</a:t>
            </a:r>
          </a:p>
        </p:txBody>
      </p:sp>
      <p:grpSp>
        <p:nvGrpSpPr>
          <p:cNvPr name="Group 5" id="5"/>
          <p:cNvGrpSpPr/>
          <p:nvPr/>
        </p:nvGrpSpPr>
        <p:grpSpPr>
          <a:xfrm rot="0">
            <a:off x="7314780" y="963622"/>
            <a:ext cx="1747006" cy="1298223"/>
            <a:chOff x="0" y="0"/>
            <a:chExt cx="2329341" cy="1730964"/>
          </a:xfrm>
        </p:grpSpPr>
        <p:sp>
          <p:nvSpPr>
            <p:cNvPr name="Freeform 6" id="6"/>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2"/>
              <a:stretch>
                <a:fillRect l="-43204" t="0" r="-43206" b="2"/>
              </a:stretch>
            </a:blipFill>
          </p:spPr>
        </p:sp>
      </p:grpSp>
      <p:grpSp>
        <p:nvGrpSpPr>
          <p:cNvPr name="Group 7" id="7"/>
          <p:cNvGrpSpPr/>
          <p:nvPr/>
        </p:nvGrpSpPr>
        <p:grpSpPr>
          <a:xfrm rot="0">
            <a:off x="7314780" y="6720937"/>
            <a:ext cx="1747006" cy="1298223"/>
            <a:chOff x="0" y="0"/>
            <a:chExt cx="2329341" cy="1730964"/>
          </a:xfrm>
        </p:grpSpPr>
        <p:sp>
          <p:nvSpPr>
            <p:cNvPr name="Freeform 8" id="8"/>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2"/>
              <a:stretch>
                <a:fillRect l="-43204" t="0" r="-43206" b="2"/>
              </a:stretch>
            </a:blipFill>
          </p:spPr>
        </p:sp>
      </p:grpSp>
      <p:grpSp>
        <p:nvGrpSpPr>
          <p:cNvPr name="Group 9" id="9"/>
          <p:cNvGrpSpPr/>
          <p:nvPr/>
        </p:nvGrpSpPr>
        <p:grpSpPr>
          <a:xfrm rot="0">
            <a:off x="7314780" y="3841564"/>
            <a:ext cx="1747006" cy="1298223"/>
            <a:chOff x="0" y="0"/>
            <a:chExt cx="2329341" cy="1730964"/>
          </a:xfrm>
        </p:grpSpPr>
        <p:sp>
          <p:nvSpPr>
            <p:cNvPr name="Freeform 10" id="10"/>
            <p:cNvSpPr/>
            <p:nvPr/>
          </p:nvSpPr>
          <p:spPr>
            <a:xfrm flipH="false" flipV="false" rot="0">
              <a:off x="0" y="0"/>
              <a:ext cx="2329307" cy="1731010"/>
            </a:xfrm>
            <a:custGeom>
              <a:avLst/>
              <a:gdLst/>
              <a:ahLst/>
              <a:cxnLst/>
              <a:rect r="r" b="b" t="t" l="l"/>
              <a:pathLst>
                <a:path h="1731010" w="2329307">
                  <a:moveTo>
                    <a:pt x="0" y="0"/>
                  </a:moveTo>
                  <a:lnTo>
                    <a:pt x="2329307" y="0"/>
                  </a:lnTo>
                  <a:lnTo>
                    <a:pt x="2329307" y="1731010"/>
                  </a:lnTo>
                  <a:lnTo>
                    <a:pt x="0" y="1731010"/>
                  </a:lnTo>
                  <a:lnTo>
                    <a:pt x="0" y="0"/>
                  </a:lnTo>
                  <a:close/>
                </a:path>
              </a:pathLst>
            </a:custGeom>
            <a:blipFill>
              <a:blip r:embed="rId2"/>
              <a:stretch>
                <a:fillRect l="-43204" t="0" r="-43206" b="2"/>
              </a:stretch>
            </a:blipFill>
          </p:spPr>
        </p:sp>
      </p:grpSp>
      <p:grpSp>
        <p:nvGrpSpPr>
          <p:cNvPr name="Group 11" id="11"/>
          <p:cNvGrpSpPr/>
          <p:nvPr/>
        </p:nvGrpSpPr>
        <p:grpSpPr>
          <a:xfrm rot="-497299">
            <a:off x="-1477404" y="-139694"/>
            <a:ext cx="7598418" cy="2023079"/>
            <a:chOff x="0" y="0"/>
            <a:chExt cx="10131224" cy="2697439"/>
          </a:xfrm>
        </p:grpSpPr>
        <p:sp>
          <p:nvSpPr>
            <p:cNvPr name="Freeform 12" id="12"/>
            <p:cNvSpPr/>
            <p:nvPr/>
          </p:nvSpPr>
          <p:spPr>
            <a:xfrm flipH="false" flipV="false" rot="0">
              <a:off x="0" y="0"/>
              <a:ext cx="10131171" cy="2697480"/>
            </a:xfrm>
            <a:custGeom>
              <a:avLst/>
              <a:gdLst/>
              <a:ahLst/>
              <a:cxnLst/>
              <a:rect r="r" b="b" t="t" l="l"/>
              <a:pathLst>
                <a:path h="2697480" w="10131171">
                  <a:moveTo>
                    <a:pt x="0" y="0"/>
                  </a:moveTo>
                  <a:lnTo>
                    <a:pt x="10131171" y="0"/>
                  </a:lnTo>
                  <a:lnTo>
                    <a:pt x="10131171" y="2697480"/>
                  </a:lnTo>
                  <a:lnTo>
                    <a:pt x="0" y="2697480"/>
                  </a:lnTo>
                  <a:lnTo>
                    <a:pt x="0" y="0"/>
                  </a:lnTo>
                  <a:close/>
                </a:path>
              </a:pathLst>
            </a:custGeom>
            <a:blipFill>
              <a:blip r:embed="rId3"/>
              <a:stretch>
                <a:fillRect l="-10" t="0" r="-10" b="1"/>
              </a:stretch>
            </a:blipFill>
          </p:spPr>
        </p:sp>
      </p:grpSp>
      <p:sp>
        <p:nvSpPr>
          <p:cNvPr name="TextBox 13" id="13"/>
          <p:cNvSpPr txBox="true"/>
          <p:nvPr/>
        </p:nvSpPr>
        <p:spPr>
          <a:xfrm rot="0">
            <a:off x="664679" y="3235158"/>
            <a:ext cx="6178919" cy="1255518"/>
          </a:xfrm>
          <a:prstGeom prst="rect">
            <a:avLst/>
          </a:prstGeom>
        </p:spPr>
        <p:txBody>
          <a:bodyPr anchor="t" rtlCol="false" tIns="0" lIns="0" bIns="0" rIns="0">
            <a:spAutoFit/>
          </a:bodyPr>
          <a:lstStyle/>
          <a:p>
            <a:pPr algn="ctr">
              <a:lnSpc>
                <a:spcPts val="9658"/>
              </a:lnSpc>
              <a:spcBef>
                <a:spcPct val="0"/>
              </a:spcBef>
            </a:pPr>
            <a:r>
              <a:rPr lang="en-US" sz="9288" spc="-74">
                <a:solidFill>
                  <a:srgbClr val="FFFFFF"/>
                </a:solidFill>
                <a:latin typeface="Noto Serif Display ExtraCondensed Ultra-Bold"/>
              </a:rPr>
              <a:t>Introduction</a:t>
            </a:r>
          </a:p>
        </p:txBody>
      </p:sp>
      <p:sp>
        <p:nvSpPr>
          <p:cNvPr name="Freeform 14" id="14"/>
          <p:cNvSpPr/>
          <p:nvPr/>
        </p:nvSpPr>
        <p:spPr>
          <a:xfrm flipH="false" flipV="false" rot="-10800000">
            <a:off x="-1771330" y="-279364"/>
            <a:ext cx="14000602" cy="14000602"/>
          </a:xfrm>
          <a:custGeom>
            <a:avLst/>
            <a:gdLst/>
            <a:ahLst/>
            <a:cxnLst/>
            <a:rect r="r" b="b" t="t" l="l"/>
            <a:pathLst>
              <a:path h="14000602" w="14000602">
                <a:moveTo>
                  <a:pt x="0" y="0"/>
                </a:moveTo>
                <a:lnTo>
                  <a:pt x="14000602" y="0"/>
                </a:lnTo>
                <a:lnTo>
                  <a:pt x="14000602" y="14000602"/>
                </a:lnTo>
                <a:lnTo>
                  <a:pt x="0" y="14000602"/>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1174719" y="1314450"/>
            <a:ext cx="5580532" cy="1134879"/>
          </a:xfrm>
          <a:prstGeom prst="rect">
            <a:avLst/>
          </a:prstGeom>
        </p:spPr>
        <p:txBody>
          <a:bodyPr anchor="t" rtlCol="false" tIns="0" lIns="0" bIns="0" rIns="0">
            <a:spAutoFit/>
          </a:bodyPr>
          <a:lstStyle/>
          <a:p>
            <a:pPr algn="ctr">
              <a:lnSpc>
                <a:spcPts val="9736"/>
              </a:lnSpc>
            </a:pPr>
            <a:r>
              <a:rPr lang="en-US" sz="9363" spc="-74">
                <a:solidFill>
                  <a:srgbClr val="DBDBDB"/>
                </a:solidFill>
                <a:latin typeface="Noto Serif Display ExtraCondensed Ultra-Bold"/>
              </a:rPr>
              <a:t>Objective</a:t>
            </a:r>
          </a:p>
        </p:txBody>
      </p:sp>
      <p:sp>
        <p:nvSpPr>
          <p:cNvPr name="TextBox 3" id="3"/>
          <p:cNvSpPr txBox="true"/>
          <p:nvPr/>
        </p:nvSpPr>
        <p:spPr>
          <a:xfrm rot="0">
            <a:off x="6456607" y="4369775"/>
            <a:ext cx="4283229" cy="995104"/>
          </a:xfrm>
          <a:prstGeom prst="rect">
            <a:avLst/>
          </a:prstGeom>
        </p:spPr>
        <p:txBody>
          <a:bodyPr anchor="t" rtlCol="false" tIns="0" lIns="0" bIns="0" rIns="0">
            <a:spAutoFit/>
          </a:bodyPr>
          <a:lstStyle/>
          <a:p>
            <a:pPr algn="ctr">
              <a:lnSpc>
                <a:spcPts val="4020"/>
              </a:lnSpc>
            </a:pPr>
            <a:r>
              <a:rPr lang="en-US" sz="3069" spc="12">
                <a:solidFill>
                  <a:srgbClr val="FFFFFF"/>
                </a:solidFill>
                <a:latin typeface="Ibarra Real Nova"/>
              </a:rPr>
              <a:t>Remote Monitoring and Control</a:t>
            </a:r>
          </a:p>
        </p:txBody>
      </p:sp>
      <p:sp>
        <p:nvSpPr>
          <p:cNvPr name="TextBox 4" id="4"/>
          <p:cNvSpPr txBox="true"/>
          <p:nvPr/>
        </p:nvSpPr>
        <p:spPr>
          <a:xfrm rot="0">
            <a:off x="11507793" y="4369775"/>
            <a:ext cx="4205313" cy="995104"/>
          </a:xfrm>
          <a:prstGeom prst="rect">
            <a:avLst/>
          </a:prstGeom>
        </p:spPr>
        <p:txBody>
          <a:bodyPr anchor="t" rtlCol="false" tIns="0" lIns="0" bIns="0" rIns="0">
            <a:spAutoFit/>
          </a:bodyPr>
          <a:lstStyle/>
          <a:p>
            <a:pPr algn="ctr">
              <a:lnSpc>
                <a:spcPts val="4020"/>
              </a:lnSpc>
            </a:pPr>
            <a:r>
              <a:rPr lang="en-US" sz="3069" spc="12">
                <a:solidFill>
                  <a:srgbClr val="FFFFFF"/>
                </a:solidFill>
                <a:latin typeface="Ibarra Real Nova"/>
              </a:rPr>
              <a:t>Increase Security and  Convenience</a:t>
            </a:r>
          </a:p>
        </p:txBody>
      </p:sp>
      <p:sp>
        <p:nvSpPr>
          <p:cNvPr name="Freeform 5" id="5"/>
          <p:cNvSpPr/>
          <p:nvPr/>
        </p:nvSpPr>
        <p:spPr>
          <a:xfrm flipH="false" flipV="false" rot="0">
            <a:off x="1791277" y="3368728"/>
            <a:ext cx="3227160" cy="720805"/>
          </a:xfrm>
          <a:custGeom>
            <a:avLst/>
            <a:gdLst/>
            <a:ahLst/>
            <a:cxnLst/>
            <a:rect r="r" b="b" t="t" l="l"/>
            <a:pathLst>
              <a:path h="720805" w="3227160">
                <a:moveTo>
                  <a:pt x="0" y="0"/>
                </a:moveTo>
                <a:lnTo>
                  <a:pt x="3227160" y="0"/>
                </a:lnTo>
                <a:lnTo>
                  <a:pt x="3227160" y="720805"/>
                </a:lnTo>
                <a:lnTo>
                  <a:pt x="0" y="720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86467" y="3531242"/>
            <a:ext cx="3078208" cy="723707"/>
          </a:xfrm>
          <a:prstGeom prst="rect">
            <a:avLst/>
          </a:prstGeom>
        </p:spPr>
        <p:txBody>
          <a:bodyPr anchor="t" rtlCol="false" tIns="0" lIns="0" bIns="0" rIns="0">
            <a:spAutoFit/>
          </a:bodyPr>
          <a:lstStyle/>
          <a:p>
            <a:pPr algn="ctr">
              <a:lnSpc>
                <a:spcPts val="3000"/>
              </a:lnSpc>
            </a:pPr>
            <a:r>
              <a:rPr lang="en-US" sz="2069" spc="88">
                <a:solidFill>
                  <a:srgbClr val="000000"/>
                </a:solidFill>
                <a:latin typeface="Ibarra Real Nova Bold"/>
              </a:rPr>
              <a:t>Goals 1</a:t>
            </a:r>
          </a:p>
        </p:txBody>
      </p:sp>
      <p:sp>
        <p:nvSpPr>
          <p:cNvPr name="Freeform 7" id="7"/>
          <p:cNvSpPr/>
          <p:nvPr/>
        </p:nvSpPr>
        <p:spPr>
          <a:xfrm flipH="false" flipV="false" rot="0">
            <a:off x="6731575" y="3368728"/>
            <a:ext cx="3227160" cy="661887"/>
          </a:xfrm>
          <a:custGeom>
            <a:avLst/>
            <a:gdLst/>
            <a:ahLst/>
            <a:cxnLst/>
            <a:rect r="r" b="b" t="t" l="l"/>
            <a:pathLst>
              <a:path h="661887" w="3227160">
                <a:moveTo>
                  <a:pt x="0" y="0"/>
                </a:moveTo>
                <a:lnTo>
                  <a:pt x="3227160" y="0"/>
                </a:lnTo>
                <a:lnTo>
                  <a:pt x="3227160" y="661887"/>
                </a:lnTo>
                <a:lnTo>
                  <a:pt x="0" y="661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755251" y="3531242"/>
            <a:ext cx="3078208" cy="664789"/>
          </a:xfrm>
          <a:prstGeom prst="rect">
            <a:avLst/>
          </a:prstGeom>
        </p:spPr>
        <p:txBody>
          <a:bodyPr anchor="t" rtlCol="false" tIns="0" lIns="0" bIns="0" rIns="0">
            <a:spAutoFit/>
          </a:bodyPr>
          <a:lstStyle/>
          <a:p>
            <a:pPr algn="ctr">
              <a:lnSpc>
                <a:spcPts val="3000"/>
              </a:lnSpc>
            </a:pPr>
            <a:r>
              <a:rPr lang="en-US" sz="2069" spc="88">
                <a:solidFill>
                  <a:srgbClr val="000000"/>
                </a:solidFill>
                <a:latin typeface="Ibarra Real Nova Bold"/>
              </a:rPr>
              <a:t>Goals 2</a:t>
            </a:r>
          </a:p>
        </p:txBody>
      </p:sp>
      <p:sp>
        <p:nvSpPr>
          <p:cNvPr name="Freeform 9" id="9"/>
          <p:cNvSpPr/>
          <p:nvPr/>
        </p:nvSpPr>
        <p:spPr>
          <a:xfrm flipH="false" flipV="false" rot="0">
            <a:off x="11673508" y="3368728"/>
            <a:ext cx="3227160" cy="627419"/>
          </a:xfrm>
          <a:custGeom>
            <a:avLst/>
            <a:gdLst/>
            <a:ahLst/>
            <a:cxnLst/>
            <a:rect r="r" b="b" t="t" l="l"/>
            <a:pathLst>
              <a:path h="627419" w="3227160">
                <a:moveTo>
                  <a:pt x="0" y="0"/>
                </a:moveTo>
                <a:lnTo>
                  <a:pt x="3227160" y="0"/>
                </a:lnTo>
                <a:lnTo>
                  <a:pt x="3227160" y="627419"/>
                </a:lnTo>
                <a:lnTo>
                  <a:pt x="0" y="6274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1747984" y="3400294"/>
            <a:ext cx="3078208" cy="630321"/>
          </a:xfrm>
          <a:prstGeom prst="rect">
            <a:avLst/>
          </a:prstGeom>
        </p:spPr>
        <p:txBody>
          <a:bodyPr anchor="t" rtlCol="false" tIns="0" lIns="0" bIns="0" rIns="0">
            <a:spAutoFit/>
          </a:bodyPr>
          <a:lstStyle/>
          <a:p>
            <a:pPr algn="ctr">
              <a:lnSpc>
                <a:spcPts val="3000"/>
              </a:lnSpc>
            </a:pPr>
            <a:r>
              <a:rPr lang="en-US" sz="2069" spc="88">
                <a:solidFill>
                  <a:srgbClr val="000000"/>
                </a:solidFill>
                <a:latin typeface="Ibarra Real Nova Bold"/>
              </a:rPr>
              <a:t>Goals 3</a:t>
            </a:r>
          </a:p>
        </p:txBody>
      </p:sp>
      <p:sp>
        <p:nvSpPr>
          <p:cNvPr name="TextBox 11" id="11"/>
          <p:cNvSpPr txBox="true"/>
          <p:nvPr/>
        </p:nvSpPr>
        <p:spPr>
          <a:xfrm rot="0">
            <a:off x="1364950" y="4398369"/>
            <a:ext cx="4079815" cy="1499888"/>
          </a:xfrm>
          <a:prstGeom prst="rect">
            <a:avLst/>
          </a:prstGeom>
        </p:spPr>
        <p:txBody>
          <a:bodyPr anchor="t" rtlCol="false" tIns="0" lIns="0" bIns="0" rIns="0">
            <a:spAutoFit/>
          </a:bodyPr>
          <a:lstStyle/>
          <a:p>
            <a:pPr algn="ctr">
              <a:lnSpc>
                <a:spcPts val="4021"/>
              </a:lnSpc>
            </a:pPr>
            <a:r>
              <a:rPr lang="en-US" sz="3069" spc="9">
                <a:solidFill>
                  <a:srgbClr val="FFFFFF"/>
                </a:solidFill>
                <a:latin typeface="Ibarra Real Nova"/>
              </a:rPr>
              <a:t>Enhance Energy Efficiency</a:t>
            </a:r>
          </a:p>
          <a:p>
            <a:pPr algn="ctr">
              <a:lnSpc>
                <a:spcPts val="4021"/>
              </a:lnSpc>
            </a:pPr>
          </a:p>
        </p:txBody>
      </p:sp>
      <p:sp>
        <p:nvSpPr>
          <p:cNvPr name="Freeform 12" id="12"/>
          <p:cNvSpPr/>
          <p:nvPr/>
        </p:nvSpPr>
        <p:spPr>
          <a:xfrm flipH="false" flipV="false" rot="0">
            <a:off x="6731575" y="6378539"/>
            <a:ext cx="3227160" cy="661887"/>
          </a:xfrm>
          <a:custGeom>
            <a:avLst/>
            <a:gdLst/>
            <a:ahLst/>
            <a:cxnLst/>
            <a:rect r="r" b="b" t="t" l="l"/>
            <a:pathLst>
              <a:path h="661887" w="3227160">
                <a:moveTo>
                  <a:pt x="0" y="0"/>
                </a:moveTo>
                <a:lnTo>
                  <a:pt x="3227160" y="0"/>
                </a:lnTo>
                <a:lnTo>
                  <a:pt x="3227160" y="661887"/>
                </a:lnTo>
                <a:lnTo>
                  <a:pt x="0" y="661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6806051" y="6375637"/>
            <a:ext cx="3078208" cy="664789"/>
          </a:xfrm>
          <a:prstGeom prst="rect">
            <a:avLst/>
          </a:prstGeom>
        </p:spPr>
        <p:txBody>
          <a:bodyPr anchor="t" rtlCol="false" tIns="0" lIns="0" bIns="0" rIns="0">
            <a:spAutoFit/>
          </a:bodyPr>
          <a:lstStyle/>
          <a:p>
            <a:pPr algn="ctr">
              <a:lnSpc>
                <a:spcPts val="3000"/>
              </a:lnSpc>
            </a:pPr>
            <a:r>
              <a:rPr lang="en-US" sz="2069" spc="88">
                <a:solidFill>
                  <a:srgbClr val="000000"/>
                </a:solidFill>
                <a:latin typeface="Ibarra Real Nova Bold"/>
              </a:rPr>
              <a:t>Goals 4</a:t>
            </a:r>
          </a:p>
        </p:txBody>
      </p:sp>
      <p:sp>
        <p:nvSpPr>
          <p:cNvPr name="TextBox 14" id="14"/>
          <p:cNvSpPr txBox="true"/>
          <p:nvPr/>
        </p:nvSpPr>
        <p:spPr>
          <a:xfrm rot="0">
            <a:off x="6323178" y="7616951"/>
            <a:ext cx="4550087" cy="490364"/>
          </a:xfrm>
          <a:prstGeom prst="rect">
            <a:avLst/>
          </a:prstGeom>
        </p:spPr>
        <p:txBody>
          <a:bodyPr anchor="t" rtlCol="false" tIns="0" lIns="0" bIns="0" rIns="0">
            <a:spAutoFit/>
          </a:bodyPr>
          <a:lstStyle/>
          <a:p>
            <a:pPr algn="l">
              <a:lnSpc>
                <a:spcPts val="4020"/>
              </a:lnSpc>
            </a:pPr>
            <a:r>
              <a:rPr lang="en-US" sz="3069" spc="12">
                <a:solidFill>
                  <a:srgbClr val="FFFFFF"/>
                </a:solidFill>
                <a:latin typeface="Ibarra Real Nova"/>
              </a:rPr>
              <a:t>U</a:t>
            </a:r>
            <a:r>
              <a:rPr lang="en-US" sz="3069" spc="12">
                <a:solidFill>
                  <a:srgbClr val="FFFFFF"/>
                </a:solidFill>
                <a:latin typeface="Ibarra Real Nova"/>
              </a:rPr>
              <a:t>ser-Friendly Interface</a:t>
            </a:r>
          </a:p>
        </p:txBody>
      </p:sp>
      <p:sp>
        <p:nvSpPr>
          <p:cNvPr name="Freeform 15" id="15"/>
          <p:cNvSpPr/>
          <p:nvPr/>
        </p:nvSpPr>
        <p:spPr>
          <a:xfrm flipH="false" flipV="false" rot="-10800000">
            <a:off x="2378972" y="-414061"/>
            <a:ext cx="14908974" cy="14908974"/>
          </a:xfrm>
          <a:custGeom>
            <a:avLst/>
            <a:gdLst/>
            <a:ahLst/>
            <a:cxnLst/>
            <a:rect r="r" b="b" t="t" l="l"/>
            <a:pathLst>
              <a:path h="14908974" w="14908974">
                <a:moveTo>
                  <a:pt x="0" y="0"/>
                </a:moveTo>
                <a:lnTo>
                  <a:pt x="14908974" y="0"/>
                </a:lnTo>
                <a:lnTo>
                  <a:pt x="14908974" y="14908974"/>
                </a:lnTo>
                <a:lnTo>
                  <a:pt x="0" y="14908974"/>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831402">
            <a:off x="12426617" y="-514342"/>
            <a:ext cx="7598418" cy="2023079"/>
            <a:chOff x="0" y="0"/>
            <a:chExt cx="10131224" cy="2697439"/>
          </a:xfrm>
        </p:grpSpPr>
        <p:sp>
          <p:nvSpPr>
            <p:cNvPr name="Freeform 17" id="17"/>
            <p:cNvSpPr/>
            <p:nvPr/>
          </p:nvSpPr>
          <p:spPr>
            <a:xfrm flipH="false" flipV="false" rot="0">
              <a:off x="0" y="0"/>
              <a:ext cx="10131171" cy="2697480"/>
            </a:xfrm>
            <a:custGeom>
              <a:avLst/>
              <a:gdLst/>
              <a:ahLst/>
              <a:cxnLst/>
              <a:rect r="r" b="b" t="t" l="l"/>
              <a:pathLst>
                <a:path h="2697480" w="10131171">
                  <a:moveTo>
                    <a:pt x="0" y="0"/>
                  </a:moveTo>
                  <a:lnTo>
                    <a:pt x="10131171" y="0"/>
                  </a:lnTo>
                  <a:lnTo>
                    <a:pt x="10131171" y="2697480"/>
                  </a:lnTo>
                  <a:lnTo>
                    <a:pt x="0" y="2697480"/>
                  </a:lnTo>
                  <a:lnTo>
                    <a:pt x="0" y="0"/>
                  </a:lnTo>
                  <a:close/>
                </a:path>
              </a:pathLst>
            </a:custGeom>
            <a:blipFill>
              <a:blip r:embed="rId10"/>
              <a:stretch>
                <a:fillRect l="-10" t="0" r="-10" b="1"/>
              </a:stretch>
            </a:blipFill>
          </p:spPr>
        </p:sp>
      </p:gr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6334770" y="1710219"/>
            <a:ext cx="9102451" cy="1201065"/>
          </a:xfrm>
          <a:prstGeom prst="rect">
            <a:avLst/>
          </a:prstGeom>
        </p:spPr>
        <p:txBody>
          <a:bodyPr anchor="t" rtlCol="false" tIns="0" lIns="0" bIns="0" rIns="0">
            <a:spAutoFit/>
          </a:bodyPr>
          <a:lstStyle/>
          <a:p>
            <a:pPr algn="l">
              <a:lnSpc>
                <a:spcPts val="10284"/>
              </a:lnSpc>
            </a:pPr>
            <a:r>
              <a:rPr lang="en-US" sz="9888" spc="-78">
                <a:solidFill>
                  <a:srgbClr val="DBDBDB"/>
                </a:solidFill>
                <a:latin typeface="Noto Serif Display ExtraCondensed Ultra-Bold"/>
              </a:rPr>
              <a:t>Existing System</a:t>
            </a:r>
          </a:p>
        </p:txBody>
      </p:sp>
      <p:sp>
        <p:nvSpPr>
          <p:cNvPr name="TextBox 3" id="3"/>
          <p:cNvSpPr txBox="true"/>
          <p:nvPr/>
        </p:nvSpPr>
        <p:spPr>
          <a:xfrm rot="0">
            <a:off x="5609402" y="3417448"/>
            <a:ext cx="11511939" cy="5790084"/>
          </a:xfrm>
          <a:prstGeom prst="rect">
            <a:avLst/>
          </a:prstGeom>
        </p:spPr>
        <p:txBody>
          <a:bodyPr anchor="t" rtlCol="false" tIns="0" lIns="0" bIns="0" rIns="0">
            <a:spAutoFit/>
          </a:bodyPr>
          <a:lstStyle/>
          <a:p>
            <a:pPr algn="l" marL="776325" indent="-258775" lvl="2">
              <a:lnSpc>
                <a:spcPts val="5127"/>
              </a:lnSpc>
              <a:buFont typeface="Arial"/>
              <a:buChar char="⚬"/>
            </a:pPr>
            <a:r>
              <a:rPr lang="en-US" sz="3396" spc="13">
                <a:solidFill>
                  <a:srgbClr val="FFFFFF"/>
                </a:solidFill>
                <a:latin typeface="Ibarra Real Nova"/>
              </a:rPr>
              <a:t>Automated street lighting using PLC offers efficiency, low operating costs, and low maintenance costs.</a:t>
            </a:r>
          </a:p>
          <a:p>
            <a:pPr algn="l" marL="776325" indent="-258775" lvl="2">
              <a:lnSpc>
                <a:spcPts val="5127"/>
              </a:lnSpc>
              <a:buFont typeface="Arial"/>
              <a:buChar char="⚬"/>
            </a:pPr>
            <a:r>
              <a:rPr lang="en-US" sz="3396" spc="13">
                <a:solidFill>
                  <a:srgbClr val="FFFFFF"/>
                </a:solidFill>
                <a:latin typeface="Ibarra Real Nova"/>
              </a:rPr>
              <a:t>GSM-based smart street light control system involves timed switching via a client-server setup with a GSM modem and microcontroller.</a:t>
            </a:r>
          </a:p>
          <a:p>
            <a:pPr algn="l" marL="776325" indent="-258775" lvl="2">
              <a:lnSpc>
                <a:spcPts val="5127"/>
              </a:lnSpc>
              <a:buFont typeface="Arial"/>
              <a:buChar char="⚬"/>
            </a:pPr>
            <a:r>
              <a:rPr lang="en-US" sz="3396" spc="13">
                <a:solidFill>
                  <a:srgbClr val="FFFFFF"/>
                </a:solidFill>
                <a:latin typeface="Ibarra Real Nova"/>
              </a:rPr>
              <a:t>Automatic Street Light Control System employs a microcontroller (PIC16F877A) with LDR and photoelectric sensors to eliminate manual operation and save energy.</a:t>
            </a:r>
          </a:p>
        </p:txBody>
      </p:sp>
      <p:sp>
        <p:nvSpPr>
          <p:cNvPr name="Freeform 4" id="4"/>
          <p:cNvSpPr/>
          <p:nvPr/>
        </p:nvSpPr>
        <p:spPr>
          <a:xfrm flipH="false" flipV="false" rot="0">
            <a:off x="1494602" y="273050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617803" y="-12513152"/>
            <a:ext cx="15243659" cy="15243659"/>
          </a:xfrm>
          <a:custGeom>
            <a:avLst/>
            <a:gdLst/>
            <a:ahLst/>
            <a:cxnLst/>
            <a:rect r="r" b="b" t="t" l="l"/>
            <a:pathLst>
              <a:path h="15243659" w="15243659">
                <a:moveTo>
                  <a:pt x="0" y="0"/>
                </a:moveTo>
                <a:lnTo>
                  <a:pt x="15243659" y="0"/>
                </a:lnTo>
                <a:lnTo>
                  <a:pt x="15243659" y="15243658"/>
                </a:lnTo>
                <a:lnTo>
                  <a:pt x="0" y="15243658"/>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4215540" y="3163894"/>
            <a:ext cx="828396" cy="2782423"/>
            <a:chOff x="0" y="0"/>
            <a:chExt cx="1104528" cy="3709897"/>
          </a:xfrm>
        </p:grpSpPr>
        <p:sp>
          <p:nvSpPr>
            <p:cNvPr name="Freeform 3" id="3"/>
            <p:cNvSpPr/>
            <p:nvPr/>
          </p:nvSpPr>
          <p:spPr>
            <a:xfrm flipH="false" flipV="false" rot="0">
              <a:off x="0" y="0"/>
              <a:ext cx="1104519" cy="3709924"/>
            </a:xfrm>
            <a:custGeom>
              <a:avLst/>
              <a:gdLst/>
              <a:ahLst/>
              <a:cxnLst/>
              <a:rect r="r" b="b" t="t" l="l"/>
              <a:pathLst>
                <a:path h="3709924" w="1104519">
                  <a:moveTo>
                    <a:pt x="0" y="0"/>
                  </a:moveTo>
                  <a:lnTo>
                    <a:pt x="1104519" y="0"/>
                  </a:lnTo>
                  <a:lnTo>
                    <a:pt x="1104519" y="3709924"/>
                  </a:lnTo>
                  <a:lnTo>
                    <a:pt x="0" y="3709924"/>
                  </a:lnTo>
                  <a:lnTo>
                    <a:pt x="0" y="0"/>
                  </a:lnTo>
                  <a:close/>
                </a:path>
              </a:pathLst>
            </a:custGeom>
            <a:blipFill>
              <a:blip r:embed="rId2"/>
              <a:stretch>
                <a:fillRect l="-238274" t="0" r="-238275" b="0"/>
              </a:stretch>
            </a:blipFill>
          </p:spPr>
        </p:sp>
      </p:grpSp>
      <p:sp>
        <p:nvSpPr>
          <p:cNvPr name="TextBox 4" id="4"/>
          <p:cNvSpPr txBox="true"/>
          <p:nvPr/>
        </p:nvSpPr>
        <p:spPr>
          <a:xfrm rot="0">
            <a:off x="6305429" y="1333500"/>
            <a:ext cx="9102451" cy="1201065"/>
          </a:xfrm>
          <a:prstGeom prst="rect">
            <a:avLst/>
          </a:prstGeom>
        </p:spPr>
        <p:txBody>
          <a:bodyPr anchor="t" rtlCol="false" tIns="0" lIns="0" bIns="0" rIns="0">
            <a:spAutoFit/>
          </a:bodyPr>
          <a:lstStyle/>
          <a:p>
            <a:pPr algn="l">
              <a:lnSpc>
                <a:spcPts val="10284"/>
              </a:lnSpc>
            </a:pPr>
            <a:r>
              <a:rPr lang="en-US" sz="9888" spc="-78">
                <a:solidFill>
                  <a:srgbClr val="DBDBDB"/>
                </a:solidFill>
                <a:latin typeface="Noto Serif Display ExtraCondensed Ultra-Bold"/>
              </a:rPr>
              <a:t>Proposed System</a:t>
            </a:r>
          </a:p>
        </p:txBody>
      </p:sp>
      <p:sp>
        <p:nvSpPr>
          <p:cNvPr name="TextBox 5" id="5"/>
          <p:cNvSpPr txBox="true"/>
          <p:nvPr/>
        </p:nvSpPr>
        <p:spPr>
          <a:xfrm rot="0">
            <a:off x="6033003" y="3087694"/>
            <a:ext cx="11511939" cy="5881165"/>
          </a:xfrm>
          <a:prstGeom prst="rect">
            <a:avLst/>
          </a:prstGeom>
        </p:spPr>
        <p:txBody>
          <a:bodyPr anchor="t" rtlCol="false" tIns="0" lIns="0" bIns="0" rIns="0">
            <a:spAutoFit/>
          </a:bodyPr>
          <a:lstStyle/>
          <a:p>
            <a:pPr algn="l" marL="822354" indent="-274118" lvl="2">
              <a:lnSpc>
                <a:spcPts val="5180"/>
              </a:lnSpc>
              <a:buFont typeface="Arial"/>
              <a:buChar char="⚬"/>
            </a:pPr>
            <a:r>
              <a:rPr lang="en-US" sz="3597" spc="14">
                <a:solidFill>
                  <a:srgbClr val="FFFFFF"/>
                </a:solidFill>
                <a:latin typeface="Ibarra Real Nova Bold"/>
              </a:rPr>
              <a:t>Dual Mode Operation:</a:t>
            </a:r>
            <a:r>
              <a:rPr lang="en-US" sz="3597" spc="14">
                <a:solidFill>
                  <a:srgbClr val="FFFFFF"/>
                </a:solidFill>
                <a:latin typeface="Ibarra Real Nova"/>
              </a:rPr>
              <a:t> </a:t>
            </a:r>
            <a:r>
              <a:rPr lang="en-US" sz="3597" spc="14">
                <a:solidFill>
                  <a:srgbClr val="F1F0EA"/>
                </a:solidFill>
                <a:latin typeface="Ibarra Real Nova"/>
              </a:rPr>
              <a:t>Provides automatic adjustment based on light and motion sensors, with manual control via the Blynk app.</a:t>
            </a:r>
          </a:p>
          <a:p>
            <a:pPr algn="l" marL="822354" indent="-274118" lvl="2">
              <a:lnSpc>
                <a:spcPts val="5180"/>
              </a:lnSpc>
              <a:buFont typeface="Arial"/>
              <a:buChar char="⚬"/>
            </a:pPr>
            <a:r>
              <a:rPr lang="en-US" sz="3597" spc="14">
                <a:solidFill>
                  <a:srgbClr val="FFFFFF"/>
                </a:solidFill>
                <a:latin typeface="Ibarra Real Nova Bold"/>
              </a:rPr>
              <a:t>Remote Control</a:t>
            </a:r>
            <a:r>
              <a:rPr lang="en-US" sz="3597" spc="14">
                <a:solidFill>
                  <a:srgbClr val="FFFFFF"/>
                </a:solidFill>
                <a:latin typeface="Ibarra Real Nova"/>
              </a:rPr>
              <a:t>: </a:t>
            </a:r>
            <a:r>
              <a:rPr lang="en-US" sz="3597" spc="14">
                <a:solidFill>
                  <a:srgbClr val="F1F0EA"/>
                </a:solidFill>
                <a:latin typeface="Ibarra Real Nova"/>
              </a:rPr>
              <a:t>Utilizes the Blynk IoT platform for remote monitoring and control of the LED system, allowing mode switching and brightness adjustments.</a:t>
            </a:r>
          </a:p>
          <a:p>
            <a:pPr algn="l" marL="822354" indent="-274118" lvl="2">
              <a:lnSpc>
                <a:spcPts val="5180"/>
              </a:lnSpc>
              <a:buFont typeface="Arial"/>
              <a:buChar char="⚬"/>
            </a:pPr>
            <a:r>
              <a:rPr lang="en-US" sz="3597" spc="14">
                <a:solidFill>
                  <a:srgbClr val="FFFFFF"/>
                </a:solidFill>
                <a:latin typeface="Ibarra Real Nova Bold"/>
              </a:rPr>
              <a:t>Energy Efficiency:</a:t>
            </a:r>
            <a:r>
              <a:rPr lang="en-US" sz="3597" spc="14">
                <a:solidFill>
                  <a:srgbClr val="FFFFFF"/>
                </a:solidFill>
                <a:latin typeface="Ibarra Real Nova"/>
              </a:rPr>
              <a:t> </a:t>
            </a:r>
            <a:r>
              <a:rPr lang="en-US" sz="3597" spc="14">
                <a:solidFill>
                  <a:srgbClr val="F1F0EA"/>
                </a:solidFill>
                <a:latin typeface="Ibarra Real Nova"/>
              </a:rPr>
              <a:t>Enhances energy savings and security by adjusting LED brightness according to ambient light and motion detection.</a:t>
            </a:r>
          </a:p>
        </p:txBody>
      </p:sp>
      <p:grpSp>
        <p:nvGrpSpPr>
          <p:cNvPr name="Group 6" id="6"/>
          <p:cNvGrpSpPr/>
          <p:nvPr/>
        </p:nvGrpSpPr>
        <p:grpSpPr>
          <a:xfrm rot="0">
            <a:off x="2129843" y="3163894"/>
            <a:ext cx="828396" cy="2782423"/>
            <a:chOff x="0" y="0"/>
            <a:chExt cx="1104528" cy="3709897"/>
          </a:xfrm>
        </p:grpSpPr>
        <p:sp>
          <p:nvSpPr>
            <p:cNvPr name="Freeform 7" id="7"/>
            <p:cNvSpPr/>
            <p:nvPr/>
          </p:nvSpPr>
          <p:spPr>
            <a:xfrm flipH="false" flipV="false" rot="0">
              <a:off x="0" y="0"/>
              <a:ext cx="1104519" cy="3709924"/>
            </a:xfrm>
            <a:custGeom>
              <a:avLst/>
              <a:gdLst/>
              <a:ahLst/>
              <a:cxnLst/>
              <a:rect r="r" b="b" t="t" l="l"/>
              <a:pathLst>
                <a:path h="3709924" w="1104519">
                  <a:moveTo>
                    <a:pt x="0" y="0"/>
                  </a:moveTo>
                  <a:lnTo>
                    <a:pt x="1104519" y="0"/>
                  </a:lnTo>
                  <a:lnTo>
                    <a:pt x="1104519" y="3709924"/>
                  </a:lnTo>
                  <a:lnTo>
                    <a:pt x="0" y="3709924"/>
                  </a:lnTo>
                  <a:lnTo>
                    <a:pt x="0" y="0"/>
                  </a:lnTo>
                  <a:close/>
                </a:path>
              </a:pathLst>
            </a:custGeom>
            <a:blipFill>
              <a:blip r:embed="rId2"/>
              <a:stretch>
                <a:fillRect l="-238274" t="0" r="-238275" b="0"/>
              </a:stretch>
            </a:blipFill>
          </p:spPr>
        </p:sp>
      </p:grpSp>
      <p:sp>
        <p:nvSpPr>
          <p:cNvPr name="Freeform 8" id="8"/>
          <p:cNvSpPr/>
          <p:nvPr/>
        </p:nvSpPr>
        <p:spPr>
          <a:xfrm flipH="false" flipV="false" rot="0">
            <a:off x="1365753" y="253456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526550" y="-13453911"/>
            <a:ext cx="15243659" cy="15243659"/>
          </a:xfrm>
          <a:custGeom>
            <a:avLst/>
            <a:gdLst/>
            <a:ahLst/>
            <a:cxnLst/>
            <a:rect r="r" b="b" t="t" l="l"/>
            <a:pathLst>
              <a:path h="15243659" w="15243659">
                <a:moveTo>
                  <a:pt x="0" y="0"/>
                </a:moveTo>
                <a:lnTo>
                  <a:pt x="15243659" y="0"/>
                </a:lnTo>
                <a:lnTo>
                  <a:pt x="15243659" y="15243659"/>
                </a:lnTo>
                <a:lnTo>
                  <a:pt x="0" y="15243659"/>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624592" y="2534565"/>
            <a:ext cx="1511044" cy="1959214"/>
            <a:chOff x="0" y="0"/>
            <a:chExt cx="6797299" cy="8813353"/>
          </a:xfrm>
        </p:grpSpPr>
        <p:sp>
          <p:nvSpPr>
            <p:cNvPr name="Freeform 11" id="11"/>
            <p:cNvSpPr/>
            <p:nvPr/>
          </p:nvSpPr>
          <p:spPr>
            <a:xfrm flipH="false" flipV="false" rot="0">
              <a:off x="0" y="0"/>
              <a:ext cx="6797294" cy="8813292"/>
            </a:xfrm>
            <a:custGeom>
              <a:avLst/>
              <a:gdLst/>
              <a:ahLst/>
              <a:cxnLst/>
              <a:rect r="r" b="b" t="t" l="l"/>
              <a:pathLst>
                <a:path h="8813292" w="6797294">
                  <a:moveTo>
                    <a:pt x="0" y="0"/>
                  </a:moveTo>
                  <a:lnTo>
                    <a:pt x="6797294" y="0"/>
                  </a:lnTo>
                  <a:lnTo>
                    <a:pt x="6797294" y="8813292"/>
                  </a:lnTo>
                  <a:lnTo>
                    <a:pt x="0" y="8813292"/>
                  </a:lnTo>
                  <a:lnTo>
                    <a:pt x="0" y="0"/>
                  </a:lnTo>
                  <a:close/>
                </a:path>
              </a:pathLst>
            </a:custGeom>
            <a:blipFill>
              <a:blip r:embed="rId7"/>
              <a:stretch>
                <a:fillRect l="0" t="-9" r="0" b="-10"/>
              </a:stretch>
            </a:blipFill>
          </p:spPr>
        </p:sp>
      </p:grpSp>
      <p:grpSp>
        <p:nvGrpSpPr>
          <p:cNvPr name="Group 12" id="12"/>
          <p:cNvGrpSpPr/>
          <p:nvPr/>
        </p:nvGrpSpPr>
        <p:grpSpPr>
          <a:xfrm rot="0">
            <a:off x="3685976" y="2534565"/>
            <a:ext cx="1511044" cy="1959214"/>
            <a:chOff x="0" y="0"/>
            <a:chExt cx="6797299" cy="8813353"/>
          </a:xfrm>
        </p:grpSpPr>
        <p:sp>
          <p:nvSpPr>
            <p:cNvPr name="Freeform 13" id="13"/>
            <p:cNvSpPr/>
            <p:nvPr/>
          </p:nvSpPr>
          <p:spPr>
            <a:xfrm flipH="false" flipV="false" rot="0">
              <a:off x="0" y="0"/>
              <a:ext cx="6797294" cy="8813292"/>
            </a:xfrm>
            <a:custGeom>
              <a:avLst/>
              <a:gdLst/>
              <a:ahLst/>
              <a:cxnLst/>
              <a:rect r="r" b="b" t="t" l="l"/>
              <a:pathLst>
                <a:path h="8813292" w="6797294">
                  <a:moveTo>
                    <a:pt x="0" y="0"/>
                  </a:moveTo>
                  <a:lnTo>
                    <a:pt x="6797294" y="0"/>
                  </a:lnTo>
                  <a:lnTo>
                    <a:pt x="6797294" y="8813292"/>
                  </a:lnTo>
                  <a:lnTo>
                    <a:pt x="0" y="8813292"/>
                  </a:lnTo>
                  <a:lnTo>
                    <a:pt x="0" y="0"/>
                  </a:lnTo>
                  <a:close/>
                </a:path>
              </a:pathLst>
            </a:custGeom>
            <a:blipFill>
              <a:blip r:embed="rId7"/>
              <a:stretch>
                <a:fillRect l="0" t="-9" r="0" b="-10"/>
              </a:stretch>
            </a:blipFill>
          </p:spPr>
        </p:sp>
      </p:gr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459729" y="524193"/>
            <a:ext cx="13609893" cy="1510750"/>
          </a:xfrm>
          <a:prstGeom prst="rect">
            <a:avLst/>
          </a:prstGeom>
        </p:spPr>
        <p:txBody>
          <a:bodyPr anchor="t" rtlCol="false" tIns="0" lIns="0" bIns="0" rIns="0">
            <a:spAutoFit/>
          </a:bodyPr>
          <a:lstStyle/>
          <a:p>
            <a:pPr algn="l">
              <a:lnSpc>
                <a:spcPts val="12362"/>
              </a:lnSpc>
            </a:pPr>
            <a:r>
              <a:rPr lang="en-US" sz="9090" spc="-72">
                <a:solidFill>
                  <a:srgbClr val="DBDBDB"/>
                </a:solidFill>
                <a:latin typeface="Noto Serif Display ExtraCondensed Ultra-Bold"/>
              </a:rPr>
              <a:t>System Architecture</a:t>
            </a:r>
          </a:p>
        </p:txBody>
      </p:sp>
      <p:sp>
        <p:nvSpPr>
          <p:cNvPr name="Freeform 3" id="3"/>
          <p:cNvSpPr/>
          <p:nvPr/>
        </p:nvSpPr>
        <p:spPr>
          <a:xfrm flipH="false" flipV="false" rot="-10800000">
            <a:off x="2541121" y="-5985359"/>
            <a:ext cx="15243659" cy="15243659"/>
          </a:xfrm>
          <a:custGeom>
            <a:avLst/>
            <a:gdLst/>
            <a:ahLst/>
            <a:cxnLst/>
            <a:rect r="r" b="b" t="t" l="l"/>
            <a:pathLst>
              <a:path h="15243659" w="15243659">
                <a:moveTo>
                  <a:pt x="0" y="0"/>
                </a:moveTo>
                <a:lnTo>
                  <a:pt x="15243659" y="0"/>
                </a:lnTo>
                <a:lnTo>
                  <a:pt x="15243659" y="15243659"/>
                </a:lnTo>
                <a:lnTo>
                  <a:pt x="0" y="15243659"/>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87315" y="2587128"/>
            <a:ext cx="11566748" cy="6384472"/>
          </a:xfrm>
          <a:custGeom>
            <a:avLst/>
            <a:gdLst/>
            <a:ahLst/>
            <a:cxnLst/>
            <a:rect r="r" b="b" t="t" l="l"/>
            <a:pathLst>
              <a:path h="6384472" w="11566748">
                <a:moveTo>
                  <a:pt x="0" y="0"/>
                </a:moveTo>
                <a:lnTo>
                  <a:pt x="11566748" y="0"/>
                </a:lnTo>
                <a:lnTo>
                  <a:pt x="11566748" y="6384472"/>
                </a:lnTo>
                <a:lnTo>
                  <a:pt x="0" y="6384472"/>
                </a:lnTo>
                <a:lnTo>
                  <a:pt x="0" y="0"/>
                </a:lnTo>
                <a:close/>
              </a:path>
            </a:pathLst>
          </a:custGeom>
          <a:blipFill>
            <a:blip r:embed="rId4"/>
            <a:stretch>
              <a:fillRect l="0" t="0" r="0" b="0"/>
            </a:stretch>
          </a:blipFill>
        </p:spPr>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367255" y="-5520169"/>
            <a:ext cx="15243659" cy="15243659"/>
          </a:xfrm>
          <a:custGeom>
            <a:avLst/>
            <a:gdLst/>
            <a:ahLst/>
            <a:cxnLst/>
            <a:rect r="r" b="b" t="t" l="l"/>
            <a:pathLst>
              <a:path h="15243659" w="15243659">
                <a:moveTo>
                  <a:pt x="0" y="0"/>
                </a:moveTo>
                <a:lnTo>
                  <a:pt x="15243658" y="0"/>
                </a:lnTo>
                <a:lnTo>
                  <a:pt x="15243658" y="15243659"/>
                </a:lnTo>
                <a:lnTo>
                  <a:pt x="0" y="15243659"/>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962763" y="7984486"/>
            <a:ext cx="15243659" cy="15243659"/>
          </a:xfrm>
          <a:custGeom>
            <a:avLst/>
            <a:gdLst/>
            <a:ahLst/>
            <a:cxnLst/>
            <a:rect r="r" b="b" t="t" l="l"/>
            <a:pathLst>
              <a:path h="15243659" w="15243659">
                <a:moveTo>
                  <a:pt x="0" y="0"/>
                </a:moveTo>
                <a:lnTo>
                  <a:pt x="15243659" y="0"/>
                </a:lnTo>
                <a:lnTo>
                  <a:pt x="15243659" y="15243658"/>
                </a:lnTo>
                <a:lnTo>
                  <a:pt x="0" y="15243658"/>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5290" y="1645467"/>
            <a:ext cx="3805293" cy="3498033"/>
          </a:xfrm>
          <a:custGeom>
            <a:avLst/>
            <a:gdLst/>
            <a:ahLst/>
            <a:cxnLst/>
            <a:rect r="r" b="b" t="t" l="l"/>
            <a:pathLst>
              <a:path h="3498033" w="3805293">
                <a:moveTo>
                  <a:pt x="0" y="0"/>
                </a:moveTo>
                <a:lnTo>
                  <a:pt x="3805293" y="0"/>
                </a:lnTo>
                <a:lnTo>
                  <a:pt x="3805293" y="3498033"/>
                </a:lnTo>
                <a:lnTo>
                  <a:pt x="0" y="3498033"/>
                </a:lnTo>
                <a:lnTo>
                  <a:pt x="0" y="0"/>
                </a:lnTo>
                <a:close/>
              </a:path>
            </a:pathLst>
          </a:custGeom>
          <a:blipFill>
            <a:blip r:embed="rId4"/>
            <a:stretch>
              <a:fillRect l="0" t="0" r="0" b="0"/>
            </a:stretch>
          </a:blipFill>
        </p:spPr>
      </p:sp>
      <p:sp>
        <p:nvSpPr>
          <p:cNvPr name="Freeform 5" id="5"/>
          <p:cNvSpPr/>
          <p:nvPr/>
        </p:nvSpPr>
        <p:spPr>
          <a:xfrm flipH="false" flipV="false" rot="0">
            <a:off x="8892912" y="1645467"/>
            <a:ext cx="3730663" cy="3498033"/>
          </a:xfrm>
          <a:custGeom>
            <a:avLst/>
            <a:gdLst/>
            <a:ahLst/>
            <a:cxnLst/>
            <a:rect r="r" b="b" t="t" l="l"/>
            <a:pathLst>
              <a:path h="3498033" w="3730663">
                <a:moveTo>
                  <a:pt x="0" y="0"/>
                </a:moveTo>
                <a:lnTo>
                  <a:pt x="3730662" y="0"/>
                </a:lnTo>
                <a:lnTo>
                  <a:pt x="3730662" y="3498033"/>
                </a:lnTo>
                <a:lnTo>
                  <a:pt x="0" y="3498033"/>
                </a:lnTo>
                <a:lnTo>
                  <a:pt x="0" y="0"/>
                </a:lnTo>
                <a:close/>
              </a:path>
            </a:pathLst>
          </a:custGeom>
          <a:blipFill>
            <a:blip r:embed="rId5"/>
            <a:stretch>
              <a:fillRect l="0" t="-3325" r="0" b="-3325"/>
            </a:stretch>
          </a:blipFill>
        </p:spPr>
      </p:sp>
      <p:sp>
        <p:nvSpPr>
          <p:cNvPr name="Freeform 6" id="6"/>
          <p:cNvSpPr/>
          <p:nvPr/>
        </p:nvSpPr>
        <p:spPr>
          <a:xfrm flipH="false" flipV="false" rot="0">
            <a:off x="13407193" y="5143500"/>
            <a:ext cx="3852107" cy="3498033"/>
          </a:xfrm>
          <a:custGeom>
            <a:avLst/>
            <a:gdLst/>
            <a:ahLst/>
            <a:cxnLst/>
            <a:rect r="r" b="b" t="t" l="l"/>
            <a:pathLst>
              <a:path h="3498033" w="3852107">
                <a:moveTo>
                  <a:pt x="0" y="0"/>
                </a:moveTo>
                <a:lnTo>
                  <a:pt x="3852107" y="0"/>
                </a:lnTo>
                <a:lnTo>
                  <a:pt x="3852107" y="3498033"/>
                </a:lnTo>
                <a:lnTo>
                  <a:pt x="0" y="3498033"/>
                </a:lnTo>
                <a:lnTo>
                  <a:pt x="0" y="0"/>
                </a:lnTo>
                <a:close/>
              </a:path>
            </a:pathLst>
          </a:custGeom>
          <a:blipFill>
            <a:blip r:embed="rId6"/>
            <a:stretch>
              <a:fillRect l="0" t="-2457" r="0" b="-7664"/>
            </a:stretch>
          </a:blipFill>
        </p:spPr>
      </p:sp>
      <p:sp>
        <p:nvSpPr>
          <p:cNvPr name="Freeform 7" id="7"/>
          <p:cNvSpPr/>
          <p:nvPr/>
        </p:nvSpPr>
        <p:spPr>
          <a:xfrm flipH="false" flipV="false" rot="-10800000">
            <a:off x="-2242755" y="-13100534"/>
            <a:ext cx="14000602" cy="14000602"/>
          </a:xfrm>
          <a:custGeom>
            <a:avLst/>
            <a:gdLst/>
            <a:ahLst/>
            <a:cxnLst/>
            <a:rect r="r" b="b" t="t" l="l"/>
            <a:pathLst>
              <a:path h="14000602" w="14000602">
                <a:moveTo>
                  <a:pt x="0" y="0"/>
                </a:moveTo>
                <a:lnTo>
                  <a:pt x="14000602" y="0"/>
                </a:lnTo>
                <a:lnTo>
                  <a:pt x="14000602" y="14000602"/>
                </a:lnTo>
                <a:lnTo>
                  <a:pt x="0" y="1400060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886378" y="5143500"/>
            <a:ext cx="3700739" cy="3700739"/>
          </a:xfrm>
          <a:custGeom>
            <a:avLst/>
            <a:gdLst/>
            <a:ahLst/>
            <a:cxnLst/>
            <a:rect r="r" b="b" t="t" l="l"/>
            <a:pathLst>
              <a:path h="3700739" w="3700739">
                <a:moveTo>
                  <a:pt x="0" y="0"/>
                </a:moveTo>
                <a:lnTo>
                  <a:pt x="3700739" y="0"/>
                </a:lnTo>
                <a:lnTo>
                  <a:pt x="3700739" y="3700739"/>
                </a:lnTo>
                <a:lnTo>
                  <a:pt x="0" y="3700739"/>
                </a:lnTo>
                <a:lnTo>
                  <a:pt x="0" y="0"/>
                </a:lnTo>
                <a:close/>
              </a:path>
            </a:pathLst>
          </a:custGeom>
          <a:blipFill>
            <a:blip r:embed="rId7"/>
            <a:stretch>
              <a:fillRect l="0" t="0" r="0" b="0"/>
            </a:stretch>
          </a:blipFill>
        </p:spPr>
      </p:sp>
      <p:sp>
        <p:nvSpPr>
          <p:cNvPr name="TextBox 9" id="9"/>
          <p:cNvSpPr txBox="true"/>
          <p:nvPr/>
        </p:nvSpPr>
        <p:spPr>
          <a:xfrm rot="0">
            <a:off x="775290" y="5048250"/>
            <a:ext cx="3805293" cy="887095"/>
          </a:xfrm>
          <a:prstGeom prst="rect">
            <a:avLst/>
          </a:prstGeom>
        </p:spPr>
        <p:txBody>
          <a:bodyPr anchor="t" rtlCol="false" tIns="0" lIns="0" bIns="0" rIns="0">
            <a:spAutoFit/>
          </a:bodyPr>
          <a:lstStyle/>
          <a:p>
            <a:pPr algn="ctr">
              <a:lnSpc>
                <a:spcPts val="7279"/>
              </a:lnSpc>
            </a:pPr>
            <a:r>
              <a:rPr lang="en-US" sz="5199">
                <a:solidFill>
                  <a:srgbClr val="DBDBDB"/>
                </a:solidFill>
                <a:latin typeface="Canva Sans Bold"/>
              </a:rPr>
              <a:t>IR Sensor</a:t>
            </a:r>
          </a:p>
        </p:txBody>
      </p:sp>
      <p:sp>
        <p:nvSpPr>
          <p:cNvPr name="TextBox 10" id="10"/>
          <p:cNvSpPr txBox="true"/>
          <p:nvPr/>
        </p:nvSpPr>
        <p:spPr>
          <a:xfrm rot="0">
            <a:off x="9758639" y="5048250"/>
            <a:ext cx="1999208" cy="887095"/>
          </a:xfrm>
          <a:prstGeom prst="rect">
            <a:avLst/>
          </a:prstGeom>
        </p:spPr>
        <p:txBody>
          <a:bodyPr anchor="t" rtlCol="false" tIns="0" lIns="0" bIns="0" rIns="0">
            <a:spAutoFit/>
          </a:bodyPr>
          <a:lstStyle/>
          <a:p>
            <a:pPr algn="ctr">
              <a:lnSpc>
                <a:spcPts val="7279"/>
              </a:lnSpc>
            </a:pPr>
            <a:r>
              <a:rPr lang="en-US" sz="5199">
                <a:solidFill>
                  <a:srgbClr val="DBDBDB"/>
                </a:solidFill>
                <a:latin typeface="Canva Sans Bold"/>
              </a:rPr>
              <a:t>ESP32</a:t>
            </a:r>
          </a:p>
        </p:txBody>
      </p:sp>
      <p:sp>
        <p:nvSpPr>
          <p:cNvPr name="TextBox 11" id="11"/>
          <p:cNvSpPr txBox="true"/>
          <p:nvPr/>
        </p:nvSpPr>
        <p:spPr>
          <a:xfrm rot="0">
            <a:off x="14609793" y="8767127"/>
            <a:ext cx="1446907" cy="887095"/>
          </a:xfrm>
          <a:prstGeom prst="rect">
            <a:avLst/>
          </a:prstGeom>
        </p:spPr>
        <p:txBody>
          <a:bodyPr anchor="t" rtlCol="false" tIns="0" lIns="0" bIns="0" rIns="0">
            <a:spAutoFit/>
          </a:bodyPr>
          <a:lstStyle/>
          <a:p>
            <a:pPr algn="ctr">
              <a:lnSpc>
                <a:spcPts val="7279"/>
              </a:lnSpc>
            </a:pPr>
            <a:r>
              <a:rPr lang="en-US" sz="5199">
                <a:solidFill>
                  <a:srgbClr val="DBDBDB"/>
                </a:solidFill>
                <a:latin typeface="Canva Sans Bold"/>
              </a:rPr>
              <a:t>LED </a:t>
            </a:r>
          </a:p>
        </p:txBody>
      </p:sp>
      <p:sp>
        <p:nvSpPr>
          <p:cNvPr name="TextBox 12" id="12"/>
          <p:cNvSpPr txBox="true"/>
          <p:nvPr/>
        </p:nvSpPr>
        <p:spPr>
          <a:xfrm rot="0">
            <a:off x="5995509" y="8836395"/>
            <a:ext cx="1482477" cy="887095"/>
          </a:xfrm>
          <a:prstGeom prst="rect">
            <a:avLst/>
          </a:prstGeom>
        </p:spPr>
        <p:txBody>
          <a:bodyPr anchor="t" rtlCol="false" tIns="0" lIns="0" bIns="0" rIns="0">
            <a:spAutoFit/>
          </a:bodyPr>
          <a:lstStyle/>
          <a:p>
            <a:pPr algn="ctr">
              <a:lnSpc>
                <a:spcPts val="7279"/>
              </a:lnSpc>
            </a:pPr>
            <a:r>
              <a:rPr lang="en-US" sz="5199">
                <a:solidFill>
                  <a:srgbClr val="DBDBDB"/>
                </a:solidFill>
                <a:latin typeface="Canva Sans Bold"/>
              </a:rPr>
              <a:t>LDR </a:t>
            </a:r>
          </a:p>
        </p:txBody>
      </p:sp>
      <p:grpSp>
        <p:nvGrpSpPr>
          <p:cNvPr name="Group 13" id="13"/>
          <p:cNvGrpSpPr/>
          <p:nvPr/>
        </p:nvGrpSpPr>
        <p:grpSpPr>
          <a:xfrm rot="0">
            <a:off x="310247" y="0"/>
            <a:ext cx="9152261" cy="1141305"/>
            <a:chOff x="0" y="0"/>
            <a:chExt cx="12203014" cy="1521740"/>
          </a:xfrm>
        </p:grpSpPr>
        <p:sp>
          <p:nvSpPr>
            <p:cNvPr name="TextBox 14" id="14"/>
            <p:cNvSpPr txBox="true"/>
            <p:nvPr/>
          </p:nvSpPr>
          <p:spPr>
            <a:xfrm rot="0">
              <a:off x="0" y="28575"/>
              <a:ext cx="12203014" cy="462885"/>
            </a:xfrm>
            <a:prstGeom prst="rect">
              <a:avLst/>
            </a:prstGeom>
          </p:spPr>
          <p:txBody>
            <a:bodyPr anchor="t" rtlCol="false" tIns="0" lIns="0" bIns="0" rIns="0">
              <a:spAutoFit/>
            </a:bodyPr>
            <a:lstStyle/>
            <a:p>
              <a:pPr algn="ctr">
                <a:lnSpc>
                  <a:spcPts val="2582"/>
                </a:lnSpc>
              </a:pPr>
            </a:p>
          </p:txBody>
        </p:sp>
        <p:sp>
          <p:nvSpPr>
            <p:cNvPr name="TextBox 15" id="15"/>
            <p:cNvSpPr txBox="true"/>
            <p:nvPr/>
          </p:nvSpPr>
          <p:spPr>
            <a:xfrm rot="0">
              <a:off x="0" y="514026"/>
              <a:ext cx="12203014" cy="1007713"/>
            </a:xfrm>
            <a:prstGeom prst="rect">
              <a:avLst/>
            </a:prstGeom>
          </p:spPr>
          <p:txBody>
            <a:bodyPr anchor="t" rtlCol="false" tIns="0" lIns="0" bIns="0" rIns="0">
              <a:spAutoFit/>
            </a:bodyPr>
            <a:lstStyle/>
            <a:p>
              <a:pPr algn="ctr">
                <a:lnSpc>
                  <a:spcPts val="5197"/>
                </a:lnSpc>
              </a:pPr>
              <a:r>
                <a:rPr lang="en-US" sz="5775" spc="-202">
                  <a:solidFill>
                    <a:srgbClr val="FFFFFF"/>
                  </a:solidFill>
                  <a:latin typeface="Noto Serif Display"/>
                </a:rPr>
                <a:t>HARDWARES   INVOLVED</a:t>
              </a:r>
            </a:p>
          </p:txBody>
        </p:sp>
      </p:gr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DAGFrt3wCUk</dc:identifier>
  <dcterms:modified xsi:type="dcterms:W3CDTF">2011-08-01T06:04:30Z</dcterms:modified>
  <cp:revision>1</cp:revision>
  <dc:title>PRIEE-PPT 211,213&amp;226</dc:title>
</cp:coreProperties>
</file>